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3"/>
  </p:notesMasterIdLst>
  <p:sldIdLst>
    <p:sldId id="256" r:id="rId2"/>
    <p:sldId id="264" r:id="rId3"/>
    <p:sldId id="266" r:id="rId4"/>
    <p:sldId id="283" r:id="rId5"/>
    <p:sldId id="278" r:id="rId6"/>
    <p:sldId id="259" r:id="rId7"/>
    <p:sldId id="261" r:id="rId8"/>
    <p:sldId id="267" r:id="rId9"/>
    <p:sldId id="263" r:id="rId10"/>
    <p:sldId id="861" r:id="rId11"/>
    <p:sldId id="860" r:id="rId12"/>
    <p:sldId id="268" r:id="rId13"/>
    <p:sldId id="286" r:id="rId14"/>
    <p:sldId id="274" r:id="rId15"/>
    <p:sldId id="279" r:id="rId16"/>
    <p:sldId id="271" r:id="rId17"/>
    <p:sldId id="863" r:id="rId18"/>
    <p:sldId id="865" r:id="rId19"/>
    <p:sldId id="273" r:id="rId20"/>
    <p:sldId id="269" r:id="rId21"/>
    <p:sldId id="869" r:id="rId22"/>
    <p:sldId id="870" r:id="rId23"/>
    <p:sldId id="272" r:id="rId24"/>
    <p:sldId id="270" r:id="rId25"/>
    <p:sldId id="864" r:id="rId26"/>
    <p:sldId id="868" r:id="rId27"/>
    <p:sldId id="275" r:id="rId28"/>
    <p:sldId id="280" r:id="rId29"/>
    <p:sldId id="277" r:id="rId30"/>
    <p:sldId id="282" r:id="rId31"/>
    <p:sldId id="86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61" autoAdjust="0"/>
  </p:normalViewPr>
  <p:slideViewPr>
    <p:cSldViewPr snapToGrid="0">
      <p:cViewPr>
        <p:scale>
          <a:sx n="120" d="100"/>
          <a:sy n="120" d="100"/>
        </p:scale>
        <p:origin x="-360" y="-24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Full Collection CW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81.490219738999897</c:v>
                </c:pt>
                <c:pt idx="1">
                  <c:v>81.490219738999897</c:v>
                </c:pt>
                <c:pt idx="2">
                  <c:v>81.490219738999897</c:v>
                </c:pt>
                <c:pt idx="3">
                  <c:v>81.490219738999897</c:v>
                </c:pt>
                <c:pt idx="4">
                  <c:v>81.490219738999897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F2-41C0-A03B-3EC0071DF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&gt;45% Collection CW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61.122715188000001</c:v>
                </c:pt>
                <c:pt idx="1">
                  <c:v>73.135153134999996</c:v>
                </c:pt>
                <c:pt idx="2">
                  <c:v>63.7816839219999</c:v>
                </c:pt>
                <c:pt idx="3">
                  <c:v>73.060307599999902</c:v>
                </c:pt>
                <c:pt idx="4">
                  <c:v>63.166111873999903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F2-41C0-A03B-3EC0071DF45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Full Collection Min 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91.643699999999995</c:v>
                </c:pt>
                <c:pt idx="1">
                  <c:v>91.643699999999995</c:v>
                </c:pt>
                <c:pt idx="2">
                  <c:v>91.643699999999995</c:v>
                </c:pt>
                <c:pt idx="3">
                  <c:v>91.643699999999995</c:v>
                </c:pt>
                <c:pt idx="4">
                  <c:v>91.643699999999995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5AE-4029-8B1F-7B89DA2D453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&gt;45% Collection Min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68.206299999999999</c:v>
                </c:pt>
                <c:pt idx="1">
                  <c:v>84.140299999999996</c:v>
                </c:pt>
                <c:pt idx="2">
                  <c:v>73.572999999999993</c:v>
                </c:pt>
                <c:pt idx="3">
                  <c:v>86.024000000000001</c:v>
                </c:pt>
                <c:pt idx="4">
                  <c:v>74.908299999999997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5AE-4029-8B1F-7B89DA2D45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103360"/>
        <c:axId val="407109592"/>
      </c:lineChart>
      <c:catAx>
        <c:axId val="40710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9592"/>
        <c:crosses val="autoZero"/>
        <c:auto val="1"/>
        <c:lblAlgn val="ctr"/>
        <c:lblOffset val="100"/>
        <c:noMultiLvlLbl val="0"/>
      </c:catAx>
      <c:valAx>
        <c:axId val="40710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Distance</a:t>
                </a:r>
                <a:r>
                  <a:rPr lang="en-US" baseline="0" dirty="0"/>
                  <a:t> </a:t>
                </a:r>
                <a:r>
                  <a:rPr lang="en-US" dirty="0"/>
                  <a:t>Travelled (Miles)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33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WCII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All</c:v>
                </c:pt>
                <c:pt idx="1">
                  <c:v>20%</c:v>
                </c:pt>
                <c:pt idx="2">
                  <c:v>45%</c:v>
                </c:pt>
                <c:pt idx="3">
                  <c:v>55%</c:v>
                </c:pt>
                <c:pt idx="4">
                  <c:v>60%</c:v>
                </c:pt>
                <c:pt idx="5">
                  <c:v>75%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1.0271999999999999</c:v>
                </c:pt>
                <c:pt idx="2">
                  <c:v>1.0047999999999999</c:v>
                </c:pt>
                <c:pt idx="3">
                  <c:v>0.97370000000000001</c:v>
                </c:pt>
                <c:pt idx="4">
                  <c:v>0.94220000000000004</c:v>
                </c:pt>
                <c:pt idx="5">
                  <c:v>0.84040000000000004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F2-41C0-A03B-3EC0071DF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103360"/>
        <c:axId val="407109592"/>
      </c:lineChart>
      <c:catAx>
        <c:axId val="40710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9592"/>
        <c:crosses val="autoZero"/>
        <c:auto val="1"/>
        <c:lblAlgn val="ctr"/>
        <c:lblOffset val="100"/>
        <c:noMultiLvlLbl val="0"/>
      </c:catAx>
      <c:valAx>
        <c:axId val="40710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WCII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33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Full Collection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81.490219738999897</c:v>
                </c:pt>
                <c:pt idx="1">
                  <c:v>81.490219738999897</c:v>
                </c:pt>
                <c:pt idx="2">
                  <c:v>81.490219738999897</c:v>
                </c:pt>
                <c:pt idx="3">
                  <c:v>81.490219738999897</c:v>
                </c:pt>
                <c:pt idx="4">
                  <c:v>81.490219738999897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F2-41C0-A03B-3EC0071DF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&gt;45% Collection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61.122715188000001</c:v>
                </c:pt>
                <c:pt idx="1">
                  <c:v>73.135153134999996</c:v>
                </c:pt>
                <c:pt idx="2">
                  <c:v>63.7816839219999</c:v>
                </c:pt>
                <c:pt idx="3">
                  <c:v>73.060307599999902</c:v>
                </c:pt>
                <c:pt idx="4">
                  <c:v>63.166111873999903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F2-41C0-A03B-3EC0071DF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103360"/>
        <c:axId val="407109592"/>
      </c:lineChart>
      <c:catAx>
        <c:axId val="40710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9592"/>
        <c:crosses val="autoZero"/>
        <c:auto val="1"/>
        <c:lblAlgn val="ctr"/>
        <c:lblOffset val="100"/>
        <c:noMultiLvlLbl val="0"/>
      </c:catAx>
      <c:valAx>
        <c:axId val="40710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Distance</a:t>
                </a:r>
                <a:r>
                  <a:rPr lang="en-US" baseline="0" dirty="0"/>
                  <a:t> </a:t>
                </a:r>
                <a:r>
                  <a:rPr lang="en-US" dirty="0"/>
                  <a:t>Travelled (Miles)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33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Full Collection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5F2-41C0-A03B-3EC0071DF45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&gt;45% Collection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Week I</c:v>
                </c:pt>
                <c:pt idx="1">
                  <c:v>Week II</c:v>
                </c:pt>
                <c:pt idx="2">
                  <c:v>Week III</c:v>
                </c:pt>
                <c:pt idx="3">
                  <c:v>Week IV</c:v>
                </c:pt>
                <c:pt idx="4">
                  <c:v>Week V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1.1474770000000001</c:v>
                </c:pt>
                <c:pt idx="1">
                  <c:v>1.065674</c:v>
                </c:pt>
                <c:pt idx="2">
                  <c:v>1.1135759999999999</c:v>
                </c:pt>
                <c:pt idx="3">
                  <c:v>1.072478</c:v>
                </c:pt>
                <c:pt idx="4">
                  <c:v>1.096684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F2-41C0-A03B-3EC0071DF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7103360"/>
        <c:axId val="407109592"/>
      </c:lineChart>
      <c:catAx>
        <c:axId val="40710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9592"/>
        <c:crosses val="autoZero"/>
        <c:auto val="1"/>
        <c:lblAlgn val="ctr"/>
        <c:lblOffset val="100"/>
        <c:noMultiLvlLbl val="0"/>
      </c:catAx>
      <c:valAx>
        <c:axId val="40710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WCCI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71033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7075B-4AB3-4D3B-9491-E1CECEDFE937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54B60-7BB9-479F-BCEF-6129D0D38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0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olynomial" TargetMode="External"/><Relationship Id="rId3" Type="http://schemas.openxmlformats.org/officeDocument/2006/relationships/hyperlink" Target="https://en.wikipedia.org/wiki/Computational_complexity_theory" TargetMode="External"/><Relationship Id="rId7" Type="http://schemas.openxmlformats.org/officeDocument/2006/relationships/hyperlink" Target="https://en.wikipedia.org/wiki/Deterministic_Turing_machine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ecision_problem" TargetMode="External"/><Relationship Id="rId5" Type="http://schemas.openxmlformats.org/officeDocument/2006/relationships/hyperlink" Target="https://en.wikipedia.org/wiki/Complexity_class" TargetMode="External"/><Relationship Id="rId10" Type="http://schemas.openxmlformats.org/officeDocument/2006/relationships/hyperlink" Target="https://en.wikipedia.org/wiki/Polynomial_time" TargetMode="External"/><Relationship Id="rId4" Type="http://schemas.openxmlformats.org/officeDocument/2006/relationships/hyperlink" Target="https://en.wikipedia.org/wiki/DTIME" TargetMode="External"/><Relationship Id="rId9" Type="http://schemas.openxmlformats.org/officeDocument/2006/relationships/hyperlink" Target="https://en.wikipedia.org/wiki/Computation_tim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35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 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80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 Interactive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4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6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27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77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3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6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08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15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9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26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Greg: Add route comparison in addition to distance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984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74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42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7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0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27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Emilio: Talk about how Omar found an article and was inspired, we want to look at big </a:t>
            </a:r>
            <a:r>
              <a:rPr lang="en-US" dirty="0" err="1"/>
              <a:t>bicture</a:t>
            </a:r>
            <a:r>
              <a:rPr lang="en-US" dirty="0"/>
              <a:t> and connect to optimization and operations research.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63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4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63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5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1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6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Omar:</a:t>
            </a:r>
          </a:p>
          <a:p>
            <a:endParaRPr lang="en-US" dirty="0"/>
          </a:p>
          <a:p>
            <a:r>
              <a:rPr lang="en-US" dirty="0"/>
              <a:t>X is distance between previous customer I and next customer j</a:t>
            </a:r>
          </a:p>
          <a:p>
            <a:r>
              <a:rPr lang="en-US" dirty="0"/>
              <a:t>K = number of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33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3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Computational complexity theory"/>
              </a:rPr>
              <a:t>computational complexity theory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also known as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PTIME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TIME"/>
              </a:rPr>
              <a:t>DTIME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is a fundamental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Complexity class"/>
              </a:rPr>
              <a:t>complexity class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contains all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Decision problem"/>
              </a:rPr>
              <a:t>decision problems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can be solved by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eterministic Turing machine"/>
              </a:rPr>
              <a:t>deterministic Turing machine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using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Polynomial"/>
              </a:rPr>
              <a:t>polynomial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amount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Computation time"/>
              </a:rPr>
              <a:t>computation time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Polynomial time"/>
              </a:rPr>
              <a:t>polynomial time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1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54B60-7BB9-479F-BCEF-6129D0D38B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2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709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4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58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0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3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0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9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2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9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8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8C2CFB4-3336-4C67-8B53-1743696BE0B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BA5D-C859-47B4-9737-4A59A553CCC7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5729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27298796_Waste_level_detection_and_HMM_based_collection_scheduling_of_multiple_bin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lp:IPA/English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Ancient_Greek_langu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BCF2-DC2B-4DD5-9722-18D48E7EE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Adaptive Waste Collection Routing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E2C8AB-4208-418A-875F-AF656F77D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8799" y="4888161"/>
            <a:ext cx="2228851" cy="1160213"/>
          </a:xfrm>
        </p:spPr>
        <p:txBody>
          <a:bodyPr>
            <a:normAutofit fontScale="850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Omar ALShaye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Emilio Mantilla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Greg Bernstein</a:t>
            </a:r>
          </a:p>
        </p:txBody>
      </p:sp>
    </p:spTree>
    <p:extLst>
      <p:ext uri="{BB962C8B-B14F-4D97-AF65-F5344CB8AC3E}">
        <p14:creationId xmlns:p14="http://schemas.microsoft.com/office/powerpoint/2010/main" val="4267045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578" name="AutoShape 2"/>
          <p:cNvCxnSpPr>
            <a:cxnSpLocks noChangeShapeType="1"/>
            <a:stCxn id="152585" idx="6"/>
            <a:endCxn id="152589" idx="2"/>
          </p:cNvCxnSpPr>
          <p:nvPr/>
        </p:nvCxnSpPr>
        <p:spPr bwMode="auto">
          <a:xfrm>
            <a:off x="5135564" y="4660909"/>
            <a:ext cx="126682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579" name="AutoShape 3"/>
          <p:cNvCxnSpPr>
            <a:cxnSpLocks noChangeShapeType="1"/>
            <a:stCxn id="152583" idx="4"/>
            <a:endCxn id="152585" idx="0"/>
          </p:cNvCxnSpPr>
          <p:nvPr/>
        </p:nvCxnSpPr>
        <p:spPr bwMode="auto">
          <a:xfrm>
            <a:off x="4962525" y="3054360"/>
            <a:ext cx="0" cy="1431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2580" name="Group 4"/>
          <p:cNvGrpSpPr>
            <a:grpSpLocks/>
          </p:cNvGrpSpPr>
          <p:nvPr/>
        </p:nvGrpSpPr>
        <p:grpSpPr bwMode="auto">
          <a:xfrm>
            <a:off x="3200401" y="2505084"/>
            <a:ext cx="5148263" cy="2328862"/>
            <a:chOff x="-2544" y="2266"/>
            <a:chExt cx="3243" cy="1467"/>
          </a:xfrm>
        </p:grpSpPr>
        <p:sp>
          <p:nvSpPr>
            <p:cNvPr id="152581" name="Oval 5"/>
            <p:cNvSpPr>
              <a:spLocks noChangeArrowheads="1"/>
            </p:cNvSpPr>
            <p:nvPr/>
          </p:nvSpPr>
          <p:spPr bwMode="auto">
            <a:xfrm>
              <a:off x="-2544" y="2976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2" name="Rectangle 6"/>
            <p:cNvSpPr>
              <a:spLocks noChangeArrowheads="1"/>
            </p:cNvSpPr>
            <p:nvPr/>
          </p:nvSpPr>
          <p:spPr bwMode="auto">
            <a:xfrm>
              <a:off x="-2465" y="2977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1</a:t>
              </a:r>
              <a:endParaRPr lang="en-US"/>
            </a:p>
          </p:txBody>
        </p:sp>
        <p:sp>
          <p:nvSpPr>
            <p:cNvPr id="152583" name="Oval 7"/>
            <p:cNvSpPr>
              <a:spLocks noChangeArrowheads="1"/>
            </p:cNvSpPr>
            <p:nvPr/>
          </p:nvSpPr>
          <p:spPr bwMode="auto">
            <a:xfrm>
              <a:off x="-1544" y="2386"/>
              <a:ext cx="219" cy="226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-1457" y="241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85" name="Oval 9"/>
            <p:cNvSpPr>
              <a:spLocks noChangeArrowheads="1"/>
            </p:cNvSpPr>
            <p:nvPr/>
          </p:nvSpPr>
          <p:spPr bwMode="auto">
            <a:xfrm>
              <a:off x="-1544" y="3514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-1457" y="3541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3</a:t>
              </a:r>
              <a:endParaRPr lang="en-US"/>
            </a:p>
          </p:txBody>
        </p:sp>
        <p:sp>
          <p:nvSpPr>
            <p:cNvPr id="152587" name="Oval 11"/>
            <p:cNvSpPr>
              <a:spLocks noChangeArrowheads="1"/>
            </p:cNvSpPr>
            <p:nvPr/>
          </p:nvSpPr>
          <p:spPr bwMode="auto">
            <a:xfrm>
              <a:off x="-527" y="2386"/>
              <a:ext cx="218" cy="226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-441" y="241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89" name="Oval 13"/>
            <p:cNvSpPr>
              <a:spLocks noChangeArrowheads="1"/>
            </p:cNvSpPr>
            <p:nvPr/>
          </p:nvSpPr>
          <p:spPr bwMode="auto">
            <a:xfrm>
              <a:off x="-527" y="3514"/>
              <a:ext cx="218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-441" y="3541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5</a:t>
              </a:r>
              <a:endParaRPr lang="en-US"/>
            </a:p>
          </p:txBody>
        </p:sp>
        <p:sp>
          <p:nvSpPr>
            <p:cNvPr id="152591" name="Oval 15"/>
            <p:cNvSpPr>
              <a:spLocks noChangeArrowheads="1"/>
            </p:cNvSpPr>
            <p:nvPr/>
          </p:nvSpPr>
          <p:spPr bwMode="auto">
            <a:xfrm>
              <a:off x="480" y="2950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567" y="2977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6</a:t>
              </a:r>
              <a:endParaRPr lang="en-US"/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-1961" y="254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-945" y="2266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95" name="Rectangle 19"/>
            <p:cNvSpPr>
              <a:spLocks noChangeArrowheads="1"/>
            </p:cNvSpPr>
            <p:nvPr/>
          </p:nvSpPr>
          <p:spPr bwMode="auto">
            <a:xfrm>
              <a:off x="-844" y="289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96" name="Rectangle 20"/>
            <p:cNvSpPr>
              <a:spLocks noChangeArrowheads="1"/>
            </p:cNvSpPr>
            <p:nvPr/>
          </p:nvSpPr>
          <p:spPr bwMode="auto">
            <a:xfrm>
              <a:off x="-1448" y="2915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  1</a:t>
              </a:r>
              <a:endParaRPr lang="en-US"/>
            </a:p>
          </p:txBody>
        </p:sp>
        <p:sp>
          <p:nvSpPr>
            <p:cNvPr id="152597" name="Rectangle 21"/>
            <p:cNvSpPr>
              <a:spLocks noChangeArrowheads="1"/>
            </p:cNvSpPr>
            <p:nvPr/>
          </p:nvSpPr>
          <p:spPr bwMode="auto">
            <a:xfrm>
              <a:off x="-945" y="3408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3</a:t>
              </a:r>
              <a:endParaRPr lang="en-US"/>
            </a:p>
          </p:txBody>
        </p:sp>
        <p:sp>
          <p:nvSpPr>
            <p:cNvPr id="152598" name="Rectangle 22"/>
            <p:cNvSpPr>
              <a:spLocks noChangeArrowheads="1"/>
            </p:cNvSpPr>
            <p:nvPr/>
          </p:nvSpPr>
          <p:spPr bwMode="auto">
            <a:xfrm>
              <a:off x="-1961" y="312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99" name="Rectangle 23"/>
            <p:cNvSpPr>
              <a:spLocks noChangeArrowheads="1"/>
            </p:cNvSpPr>
            <p:nvPr/>
          </p:nvSpPr>
          <p:spPr bwMode="auto">
            <a:xfrm>
              <a:off x="63" y="254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600" name="Rectangle 24"/>
            <p:cNvSpPr>
              <a:spLocks noChangeArrowheads="1"/>
            </p:cNvSpPr>
            <p:nvPr/>
          </p:nvSpPr>
          <p:spPr bwMode="auto">
            <a:xfrm>
              <a:off x="-480" y="2915"/>
              <a:ext cx="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   3</a:t>
              </a:r>
              <a:endParaRPr lang="en-US"/>
            </a:p>
          </p:txBody>
        </p:sp>
        <p:sp>
          <p:nvSpPr>
            <p:cNvPr id="152601" name="Rectangle 25"/>
            <p:cNvSpPr>
              <a:spLocks noChangeArrowheads="1"/>
            </p:cNvSpPr>
            <p:nvPr/>
          </p:nvSpPr>
          <p:spPr bwMode="auto">
            <a:xfrm>
              <a:off x="63" y="312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</p:grpSp>
      <p:cxnSp>
        <p:nvCxnSpPr>
          <p:cNvPr id="152623" name="AutoShape 47"/>
          <p:cNvCxnSpPr>
            <a:cxnSpLocks noChangeShapeType="1"/>
            <a:stCxn id="152581" idx="7"/>
            <a:endCxn id="152583" idx="2"/>
          </p:cNvCxnSpPr>
          <p:nvPr/>
        </p:nvCxnSpPr>
        <p:spPr bwMode="auto">
          <a:xfrm flipV="1">
            <a:off x="3497264" y="2874971"/>
            <a:ext cx="1290637" cy="80803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4" name="AutoShape 48"/>
          <p:cNvCxnSpPr>
            <a:cxnSpLocks noChangeShapeType="1"/>
            <a:stCxn id="152581" idx="5"/>
            <a:endCxn id="152585" idx="2"/>
          </p:cNvCxnSpPr>
          <p:nvPr/>
        </p:nvCxnSpPr>
        <p:spPr bwMode="auto">
          <a:xfrm>
            <a:off x="3497264" y="3929071"/>
            <a:ext cx="1290637" cy="73183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5" name="AutoShape 49"/>
          <p:cNvCxnSpPr>
            <a:cxnSpLocks noChangeShapeType="1"/>
            <a:stCxn id="152583" idx="6"/>
            <a:endCxn id="152587" idx="2"/>
          </p:cNvCxnSpPr>
          <p:nvPr/>
        </p:nvCxnSpPr>
        <p:spPr bwMode="auto">
          <a:xfrm>
            <a:off x="5135564" y="2874971"/>
            <a:ext cx="126682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6" name="AutoShape 50"/>
          <p:cNvCxnSpPr>
            <a:cxnSpLocks noChangeShapeType="1"/>
            <a:stCxn id="152583" idx="5"/>
            <a:endCxn id="152589" idx="1"/>
          </p:cNvCxnSpPr>
          <p:nvPr/>
        </p:nvCxnSpPr>
        <p:spPr bwMode="auto">
          <a:xfrm>
            <a:off x="5084764" y="3001972"/>
            <a:ext cx="1368425" cy="15351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7" name="AutoShape 51"/>
          <p:cNvCxnSpPr>
            <a:cxnSpLocks noChangeShapeType="1"/>
            <a:stCxn id="152589" idx="0"/>
            <a:endCxn id="152587" idx="4"/>
          </p:cNvCxnSpPr>
          <p:nvPr/>
        </p:nvCxnSpPr>
        <p:spPr bwMode="auto">
          <a:xfrm flipV="1">
            <a:off x="6575425" y="3054360"/>
            <a:ext cx="0" cy="1431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8" name="AutoShape 52"/>
          <p:cNvCxnSpPr>
            <a:cxnSpLocks noChangeShapeType="1"/>
            <a:stCxn id="152587" idx="5"/>
            <a:endCxn id="152591" idx="1"/>
          </p:cNvCxnSpPr>
          <p:nvPr/>
        </p:nvCxnSpPr>
        <p:spPr bwMode="auto">
          <a:xfrm>
            <a:off x="6697664" y="3001972"/>
            <a:ext cx="1354137" cy="6397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9" name="AutoShape 53"/>
          <p:cNvCxnSpPr>
            <a:cxnSpLocks noChangeShapeType="1"/>
            <a:stCxn id="152589" idx="6"/>
            <a:endCxn id="152591" idx="3"/>
          </p:cNvCxnSpPr>
          <p:nvPr/>
        </p:nvCxnSpPr>
        <p:spPr bwMode="auto">
          <a:xfrm flipV="1">
            <a:off x="6748464" y="3887797"/>
            <a:ext cx="1303337" cy="7731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0" name="AutoShape 54"/>
          <p:cNvCxnSpPr>
            <a:cxnSpLocks noChangeShapeType="1"/>
            <a:stCxn id="152581" idx="7"/>
            <a:endCxn id="152583" idx="2"/>
          </p:cNvCxnSpPr>
          <p:nvPr/>
        </p:nvCxnSpPr>
        <p:spPr bwMode="auto">
          <a:xfrm flipV="1">
            <a:off x="3497264" y="2874971"/>
            <a:ext cx="1290637" cy="808038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3" name="AutoShape 57"/>
          <p:cNvCxnSpPr>
            <a:cxnSpLocks noChangeShapeType="1"/>
            <a:stCxn id="152589" idx="6"/>
            <a:endCxn id="152591" idx="3"/>
          </p:cNvCxnSpPr>
          <p:nvPr/>
        </p:nvCxnSpPr>
        <p:spPr bwMode="auto">
          <a:xfrm flipV="1">
            <a:off x="6748464" y="3887797"/>
            <a:ext cx="1303337" cy="773113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4" name="AutoShape 58"/>
          <p:cNvCxnSpPr>
            <a:cxnSpLocks noChangeShapeType="1"/>
            <a:stCxn id="152583" idx="4"/>
            <a:endCxn id="152585" idx="0"/>
          </p:cNvCxnSpPr>
          <p:nvPr/>
        </p:nvCxnSpPr>
        <p:spPr bwMode="auto">
          <a:xfrm>
            <a:off x="4962525" y="3054360"/>
            <a:ext cx="0" cy="1431925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7" name="AutoShape 61"/>
          <p:cNvCxnSpPr>
            <a:cxnSpLocks noChangeShapeType="1"/>
            <a:stCxn id="152585" idx="6"/>
            <a:endCxn id="152589" idx="2"/>
          </p:cNvCxnSpPr>
          <p:nvPr/>
        </p:nvCxnSpPr>
        <p:spPr bwMode="auto">
          <a:xfrm>
            <a:off x="5135564" y="4660909"/>
            <a:ext cx="1266825" cy="0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642" name="Oval 66"/>
          <p:cNvSpPr>
            <a:spLocks noChangeArrowheads="1"/>
          </p:cNvSpPr>
          <p:nvPr/>
        </p:nvSpPr>
        <p:spPr bwMode="auto">
          <a:xfrm>
            <a:off x="3200400" y="3614746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1</a:t>
            </a:r>
          </a:p>
        </p:txBody>
      </p:sp>
      <p:sp>
        <p:nvSpPr>
          <p:cNvPr id="152644" name="Oval 68"/>
          <p:cNvSpPr>
            <a:spLocks noChangeArrowheads="1"/>
          </p:cNvSpPr>
          <p:nvPr/>
        </p:nvSpPr>
        <p:spPr bwMode="auto">
          <a:xfrm>
            <a:off x="4791074" y="2695583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2</a:t>
            </a:r>
          </a:p>
        </p:txBody>
      </p:sp>
      <p:sp>
        <p:nvSpPr>
          <p:cNvPr id="152647" name="Oval 71"/>
          <p:cNvSpPr>
            <a:spLocks noChangeArrowheads="1"/>
          </p:cNvSpPr>
          <p:nvPr/>
        </p:nvSpPr>
        <p:spPr bwMode="auto">
          <a:xfrm>
            <a:off x="4786311" y="4457709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3</a:t>
            </a:r>
          </a:p>
        </p:txBody>
      </p:sp>
      <p:sp>
        <p:nvSpPr>
          <p:cNvPr id="152650" name="Oval 74"/>
          <p:cNvSpPr>
            <a:spLocks noChangeArrowheads="1"/>
          </p:cNvSpPr>
          <p:nvPr/>
        </p:nvSpPr>
        <p:spPr bwMode="auto">
          <a:xfrm>
            <a:off x="6400800" y="4452946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5</a:t>
            </a:r>
          </a:p>
        </p:txBody>
      </p:sp>
      <p:sp>
        <p:nvSpPr>
          <p:cNvPr id="152656" name="Oval 80"/>
          <p:cNvSpPr>
            <a:spLocks noChangeArrowheads="1"/>
          </p:cNvSpPr>
          <p:nvPr/>
        </p:nvSpPr>
        <p:spPr bwMode="auto">
          <a:xfrm>
            <a:off x="7991474" y="3581405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 dirty="0"/>
              <a:t>6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1879CB35-7A92-4509-8280-691A29439394}"/>
              </a:ext>
            </a:extLst>
          </p:cNvPr>
          <p:cNvSpPr txBox="1">
            <a:spLocks/>
          </p:cNvSpPr>
          <p:nvPr/>
        </p:nvSpPr>
        <p:spPr>
          <a:xfrm>
            <a:off x="1052513" y="141818"/>
            <a:ext cx="10348912" cy="174096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Kruskal’s Minimum Spanning Tree Algorithm:</a:t>
            </a:r>
          </a:p>
          <a:p>
            <a:pPr algn="l"/>
            <a:r>
              <a:rPr lang="en-US" dirty="0"/>
              <a:t> </a:t>
            </a:r>
          </a:p>
          <a:p>
            <a:pPr algn="l"/>
            <a:r>
              <a:rPr lang="en-US" sz="2100" dirty="0"/>
              <a:t>Given a connected and undirected graph, find the min spanning tree of that graph is a subgraph that is a tree and connects all the vertices together</a:t>
            </a:r>
            <a:endParaRPr lang="en-US" dirty="0"/>
          </a:p>
        </p:txBody>
      </p:sp>
      <p:cxnSp>
        <p:nvCxnSpPr>
          <p:cNvPr id="85" name="AutoShape 61">
            <a:extLst>
              <a:ext uri="{FF2B5EF4-FFF2-40B4-BE49-F238E27FC236}">
                <a16:creationId xmlns:a16="http://schemas.microsoft.com/office/drawing/2014/main" id="{7F64D7B4-786E-43AB-82AF-0541A7914E9B}"/>
              </a:ext>
            </a:extLst>
          </p:cNvPr>
          <p:cNvCxnSpPr>
            <a:cxnSpLocks noChangeShapeType="1"/>
            <a:stCxn id="152656" idx="1"/>
            <a:endCxn id="86" idx="5"/>
          </p:cNvCxnSpPr>
          <p:nvPr/>
        </p:nvCxnSpPr>
        <p:spPr bwMode="auto">
          <a:xfrm flipH="1" flipV="1">
            <a:off x="6711719" y="2998562"/>
            <a:ext cx="1335551" cy="638639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Oval 80">
            <a:extLst>
              <a:ext uri="{FF2B5EF4-FFF2-40B4-BE49-F238E27FC236}">
                <a16:creationId xmlns:a16="http://schemas.microsoft.com/office/drawing/2014/main" id="{FF4D4362-3589-4BBE-9607-B28C33DA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6515" y="2673358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F1C0F-D16C-47CA-A409-958E97CAD706}"/>
              </a:ext>
            </a:extLst>
          </p:cNvPr>
          <p:cNvSpPr txBox="1"/>
          <p:nvPr/>
        </p:nvSpPr>
        <p:spPr>
          <a:xfrm>
            <a:off x="1004889" y="5314945"/>
            <a:ext cx="10348912" cy="160043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Rules:</a:t>
            </a:r>
          </a:p>
          <a:p>
            <a:r>
              <a:rPr lang="en-US" sz="1600" dirty="0"/>
              <a:t>1. At each node, sort all the edges in non-decreasing order of their weight.</a:t>
            </a:r>
          </a:p>
          <a:p>
            <a:r>
              <a:rPr lang="en-US" sz="1600" dirty="0"/>
              <a:t>2. Pick the smallest edge. Check if it forms a cycle with the spanning tree formed so far. If cycle is not formed, include this edge. Else, discard it.</a:t>
            </a:r>
          </a:p>
          <a:p>
            <a:r>
              <a:rPr lang="en-US" sz="1600" dirty="0"/>
              <a:t>3. Repeat step#2 until there are (V-1) edges in the spanning tree.</a:t>
            </a:r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6DB6E-B1EC-43ED-91C3-0FB5DA931BBF}"/>
              </a:ext>
            </a:extLst>
          </p:cNvPr>
          <p:cNvSpPr txBox="1"/>
          <p:nvPr/>
        </p:nvSpPr>
        <p:spPr>
          <a:xfrm>
            <a:off x="8902696" y="2736859"/>
            <a:ext cx="3027363" cy="147732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Performing Greedy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Does not form route (only min spanning tree)</a:t>
            </a:r>
          </a:p>
        </p:txBody>
      </p:sp>
    </p:spTree>
    <p:extLst>
      <p:ext uri="{BB962C8B-B14F-4D97-AF65-F5344CB8AC3E}">
        <p14:creationId xmlns:p14="http://schemas.microsoft.com/office/powerpoint/2010/main" val="65976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42" grpId="0" animBg="1" autoUpdateAnimBg="0"/>
      <p:bldP spid="152644" grpId="0" animBg="1" autoUpdateAnimBg="0"/>
      <p:bldP spid="152647" grpId="0" animBg="1" autoUpdateAnimBg="0"/>
      <p:bldP spid="152650" grpId="0" animBg="1" autoUpdateAnimBg="0"/>
      <p:bldP spid="152656" grpId="0" animBg="1" autoUpdateAnimBg="0"/>
      <p:bldP spid="86" grpId="0" animBg="1" autoUpdateAnimBg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1">
            <a:extLst>
              <a:ext uri="{FF2B5EF4-FFF2-40B4-BE49-F238E27FC236}">
                <a16:creationId xmlns:a16="http://schemas.microsoft.com/office/drawing/2014/main" id="{1879CB35-7A92-4509-8280-691A29439394}"/>
              </a:ext>
            </a:extLst>
          </p:cNvPr>
          <p:cNvSpPr txBox="1">
            <a:spLocks/>
          </p:cNvSpPr>
          <p:nvPr/>
        </p:nvSpPr>
        <p:spPr>
          <a:xfrm>
            <a:off x="1033463" y="50800"/>
            <a:ext cx="10339387" cy="108243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Dijkstra’s / Clarke Wright Savings  </a:t>
            </a:r>
          </a:p>
          <a:p>
            <a:pPr algn="l"/>
            <a:r>
              <a:rPr lang="en-US" dirty="0"/>
              <a:t>Algorithm</a:t>
            </a:r>
          </a:p>
        </p:txBody>
      </p:sp>
      <p:cxnSp>
        <p:nvCxnSpPr>
          <p:cNvPr id="152578" name="AutoShape 2"/>
          <p:cNvCxnSpPr>
            <a:cxnSpLocks noChangeShapeType="1"/>
            <a:stCxn id="152585" idx="6"/>
            <a:endCxn id="152589" idx="2"/>
          </p:cNvCxnSpPr>
          <p:nvPr/>
        </p:nvCxnSpPr>
        <p:spPr bwMode="auto">
          <a:xfrm>
            <a:off x="5135564" y="3865563"/>
            <a:ext cx="126682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579" name="AutoShape 3"/>
          <p:cNvCxnSpPr>
            <a:cxnSpLocks noChangeShapeType="1"/>
            <a:stCxn id="152583" idx="4"/>
            <a:endCxn id="152585" idx="0"/>
          </p:cNvCxnSpPr>
          <p:nvPr/>
        </p:nvCxnSpPr>
        <p:spPr bwMode="auto">
          <a:xfrm>
            <a:off x="4962525" y="2259014"/>
            <a:ext cx="0" cy="1431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2580" name="Group 4"/>
          <p:cNvGrpSpPr>
            <a:grpSpLocks/>
          </p:cNvGrpSpPr>
          <p:nvPr/>
        </p:nvGrpSpPr>
        <p:grpSpPr bwMode="auto">
          <a:xfrm>
            <a:off x="3200401" y="1709738"/>
            <a:ext cx="5148263" cy="2328862"/>
            <a:chOff x="-2544" y="2266"/>
            <a:chExt cx="3243" cy="1467"/>
          </a:xfrm>
        </p:grpSpPr>
        <p:sp>
          <p:nvSpPr>
            <p:cNvPr id="152581" name="Oval 5"/>
            <p:cNvSpPr>
              <a:spLocks noChangeArrowheads="1"/>
            </p:cNvSpPr>
            <p:nvPr/>
          </p:nvSpPr>
          <p:spPr bwMode="auto">
            <a:xfrm>
              <a:off x="-2544" y="2976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2" name="Rectangle 6"/>
            <p:cNvSpPr>
              <a:spLocks noChangeArrowheads="1"/>
            </p:cNvSpPr>
            <p:nvPr/>
          </p:nvSpPr>
          <p:spPr bwMode="auto">
            <a:xfrm>
              <a:off x="-2465" y="2977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1</a:t>
              </a:r>
              <a:endParaRPr lang="en-US"/>
            </a:p>
          </p:txBody>
        </p:sp>
        <p:sp>
          <p:nvSpPr>
            <p:cNvPr id="152583" name="Oval 7"/>
            <p:cNvSpPr>
              <a:spLocks noChangeArrowheads="1"/>
            </p:cNvSpPr>
            <p:nvPr/>
          </p:nvSpPr>
          <p:spPr bwMode="auto">
            <a:xfrm>
              <a:off x="-1544" y="2386"/>
              <a:ext cx="219" cy="226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-1457" y="241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85" name="Oval 9"/>
            <p:cNvSpPr>
              <a:spLocks noChangeArrowheads="1"/>
            </p:cNvSpPr>
            <p:nvPr/>
          </p:nvSpPr>
          <p:spPr bwMode="auto">
            <a:xfrm>
              <a:off x="-1544" y="3514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-1457" y="3541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3</a:t>
              </a:r>
              <a:endParaRPr lang="en-US"/>
            </a:p>
          </p:txBody>
        </p:sp>
        <p:sp>
          <p:nvSpPr>
            <p:cNvPr id="152587" name="Oval 11"/>
            <p:cNvSpPr>
              <a:spLocks noChangeArrowheads="1"/>
            </p:cNvSpPr>
            <p:nvPr/>
          </p:nvSpPr>
          <p:spPr bwMode="auto">
            <a:xfrm>
              <a:off x="-527" y="2386"/>
              <a:ext cx="218" cy="226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-441" y="2412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89" name="Oval 13"/>
            <p:cNvSpPr>
              <a:spLocks noChangeArrowheads="1"/>
            </p:cNvSpPr>
            <p:nvPr/>
          </p:nvSpPr>
          <p:spPr bwMode="auto">
            <a:xfrm>
              <a:off x="-527" y="3514"/>
              <a:ext cx="218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-441" y="3541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5</a:t>
              </a:r>
              <a:endParaRPr lang="en-US"/>
            </a:p>
          </p:txBody>
        </p:sp>
        <p:sp>
          <p:nvSpPr>
            <p:cNvPr id="152591" name="Oval 15"/>
            <p:cNvSpPr>
              <a:spLocks noChangeArrowheads="1"/>
            </p:cNvSpPr>
            <p:nvPr/>
          </p:nvSpPr>
          <p:spPr bwMode="auto">
            <a:xfrm>
              <a:off x="480" y="2950"/>
              <a:ext cx="219" cy="219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567" y="2977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6</a:t>
              </a:r>
              <a:endParaRPr lang="en-US"/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-1961" y="254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-945" y="2266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95" name="Rectangle 19"/>
            <p:cNvSpPr>
              <a:spLocks noChangeArrowheads="1"/>
            </p:cNvSpPr>
            <p:nvPr/>
          </p:nvSpPr>
          <p:spPr bwMode="auto">
            <a:xfrm>
              <a:off x="-844" y="289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596" name="Rectangle 20"/>
            <p:cNvSpPr>
              <a:spLocks noChangeArrowheads="1"/>
            </p:cNvSpPr>
            <p:nvPr/>
          </p:nvSpPr>
          <p:spPr bwMode="auto">
            <a:xfrm>
              <a:off x="-1448" y="2915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  1</a:t>
              </a:r>
              <a:endParaRPr lang="en-US"/>
            </a:p>
          </p:txBody>
        </p:sp>
        <p:sp>
          <p:nvSpPr>
            <p:cNvPr id="152597" name="Rectangle 21"/>
            <p:cNvSpPr>
              <a:spLocks noChangeArrowheads="1"/>
            </p:cNvSpPr>
            <p:nvPr/>
          </p:nvSpPr>
          <p:spPr bwMode="auto">
            <a:xfrm>
              <a:off x="-945" y="3408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3</a:t>
              </a:r>
              <a:endParaRPr lang="en-US"/>
            </a:p>
          </p:txBody>
        </p:sp>
        <p:sp>
          <p:nvSpPr>
            <p:cNvPr id="152598" name="Rectangle 22"/>
            <p:cNvSpPr>
              <a:spLocks noChangeArrowheads="1"/>
            </p:cNvSpPr>
            <p:nvPr/>
          </p:nvSpPr>
          <p:spPr bwMode="auto">
            <a:xfrm>
              <a:off x="-1961" y="312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4</a:t>
              </a:r>
              <a:endParaRPr lang="en-US"/>
            </a:p>
          </p:txBody>
        </p:sp>
        <p:sp>
          <p:nvSpPr>
            <p:cNvPr id="152599" name="Rectangle 23"/>
            <p:cNvSpPr>
              <a:spLocks noChangeArrowheads="1"/>
            </p:cNvSpPr>
            <p:nvPr/>
          </p:nvSpPr>
          <p:spPr bwMode="auto">
            <a:xfrm>
              <a:off x="63" y="254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  <p:sp>
          <p:nvSpPr>
            <p:cNvPr id="152600" name="Rectangle 24"/>
            <p:cNvSpPr>
              <a:spLocks noChangeArrowheads="1"/>
            </p:cNvSpPr>
            <p:nvPr/>
          </p:nvSpPr>
          <p:spPr bwMode="auto">
            <a:xfrm>
              <a:off x="-480" y="2915"/>
              <a:ext cx="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   3</a:t>
              </a:r>
              <a:endParaRPr lang="en-US"/>
            </a:p>
          </p:txBody>
        </p:sp>
        <p:sp>
          <p:nvSpPr>
            <p:cNvPr id="152601" name="Rectangle 25"/>
            <p:cNvSpPr>
              <a:spLocks noChangeArrowheads="1"/>
            </p:cNvSpPr>
            <p:nvPr/>
          </p:nvSpPr>
          <p:spPr bwMode="auto">
            <a:xfrm>
              <a:off x="63" y="3120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1900">
                  <a:latin typeface="Times" charset="0"/>
                </a:rPr>
                <a:t>2</a:t>
              </a:r>
              <a:endParaRPr lang="en-US"/>
            </a:p>
          </p:txBody>
        </p:sp>
      </p:grpSp>
      <p:sp>
        <p:nvSpPr>
          <p:cNvPr id="152602" name="Text Box 26"/>
          <p:cNvSpPr txBox="1">
            <a:spLocks noChangeArrowheads="1"/>
          </p:cNvSpPr>
          <p:nvPr/>
        </p:nvSpPr>
        <p:spPr bwMode="auto">
          <a:xfrm>
            <a:off x="3657600" y="1004888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    d(2) = </a:t>
            </a:r>
            <a:r>
              <a:rPr lang="en-US" sz="3200">
                <a:sym typeface="Symbol" pitchFamily="18" charset="2"/>
              </a:rPr>
              <a:t></a:t>
            </a:r>
          </a:p>
          <a:p>
            <a:pPr>
              <a:spcBef>
                <a:spcPct val="0"/>
              </a:spcBef>
            </a:pPr>
            <a:r>
              <a:rPr lang="en-US"/>
              <a:t>pred(2) = </a:t>
            </a:r>
          </a:p>
        </p:txBody>
      </p:sp>
      <p:sp>
        <p:nvSpPr>
          <p:cNvPr id="152603" name="Text Box 27"/>
          <p:cNvSpPr txBox="1">
            <a:spLocks noChangeArrowheads="1"/>
          </p:cNvSpPr>
          <p:nvPr/>
        </p:nvSpPr>
        <p:spPr bwMode="auto">
          <a:xfrm>
            <a:off x="2971800" y="5805488"/>
            <a:ext cx="21627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/>
              <a:t>LIST = {    1,</a:t>
            </a:r>
          </a:p>
        </p:txBody>
      </p:sp>
      <p:sp>
        <p:nvSpPr>
          <p:cNvPr id="152604" name="Text Box 28"/>
          <p:cNvSpPr txBox="1">
            <a:spLocks noChangeArrowheads="1"/>
          </p:cNvSpPr>
          <p:nvPr/>
        </p:nvSpPr>
        <p:spPr bwMode="auto">
          <a:xfrm>
            <a:off x="1981200" y="2757488"/>
            <a:ext cx="1371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d(1) = 0</a:t>
            </a:r>
            <a:endParaRPr lang="en-US" sz="1600">
              <a:sym typeface="Symbol" pitchFamily="18" charset="2"/>
            </a:endParaRPr>
          </a:p>
        </p:txBody>
      </p:sp>
      <p:sp>
        <p:nvSpPr>
          <p:cNvPr id="152605" name="Text Box 29"/>
          <p:cNvSpPr txBox="1">
            <a:spLocks noChangeArrowheads="1"/>
          </p:cNvSpPr>
          <p:nvPr/>
        </p:nvSpPr>
        <p:spPr bwMode="auto">
          <a:xfrm>
            <a:off x="1600200" y="3062288"/>
            <a:ext cx="1828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pred(1) = 0</a:t>
            </a:r>
            <a:endParaRPr lang="en-US" sz="1600">
              <a:sym typeface="Symbol" pitchFamily="18" charset="2"/>
            </a:endParaRPr>
          </a:p>
        </p:txBody>
      </p:sp>
      <p:sp>
        <p:nvSpPr>
          <p:cNvPr id="152606" name="Text Box 30"/>
          <p:cNvSpPr txBox="1">
            <a:spLocks noChangeArrowheads="1"/>
          </p:cNvSpPr>
          <p:nvPr/>
        </p:nvSpPr>
        <p:spPr bwMode="auto">
          <a:xfrm>
            <a:off x="6019800" y="928688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    d(4) = </a:t>
            </a:r>
            <a:r>
              <a:rPr lang="en-US" sz="3200">
                <a:sym typeface="Symbol" pitchFamily="18" charset="2"/>
              </a:rPr>
              <a:t></a:t>
            </a:r>
          </a:p>
          <a:p>
            <a:pPr>
              <a:spcBef>
                <a:spcPct val="0"/>
              </a:spcBef>
            </a:pPr>
            <a:r>
              <a:rPr lang="en-US"/>
              <a:t>pred(4) = </a:t>
            </a:r>
          </a:p>
        </p:txBody>
      </p:sp>
      <p:sp>
        <p:nvSpPr>
          <p:cNvPr id="152607" name="Text Box 31"/>
          <p:cNvSpPr txBox="1">
            <a:spLocks noChangeArrowheads="1"/>
          </p:cNvSpPr>
          <p:nvPr/>
        </p:nvSpPr>
        <p:spPr bwMode="auto">
          <a:xfrm>
            <a:off x="3733800" y="3870325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    d(3) = </a:t>
            </a:r>
            <a:r>
              <a:rPr lang="en-US" sz="3200">
                <a:sym typeface="Symbol" pitchFamily="18" charset="2"/>
              </a:rPr>
              <a:t></a:t>
            </a:r>
          </a:p>
          <a:p>
            <a:pPr>
              <a:spcBef>
                <a:spcPct val="0"/>
              </a:spcBef>
            </a:pPr>
            <a:r>
              <a:rPr lang="en-US"/>
              <a:t>pred(3) = </a:t>
            </a:r>
          </a:p>
        </p:txBody>
      </p:sp>
      <p:sp>
        <p:nvSpPr>
          <p:cNvPr id="152608" name="Text Box 32"/>
          <p:cNvSpPr txBox="1">
            <a:spLocks noChangeArrowheads="1"/>
          </p:cNvSpPr>
          <p:nvPr/>
        </p:nvSpPr>
        <p:spPr bwMode="auto">
          <a:xfrm>
            <a:off x="6019800" y="3870325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    d(5) = </a:t>
            </a:r>
            <a:r>
              <a:rPr lang="en-US" sz="3200">
                <a:sym typeface="Symbol" pitchFamily="18" charset="2"/>
              </a:rPr>
              <a:t></a:t>
            </a:r>
          </a:p>
          <a:p>
            <a:pPr>
              <a:spcBef>
                <a:spcPct val="0"/>
              </a:spcBef>
            </a:pPr>
            <a:r>
              <a:rPr lang="en-US"/>
              <a:t>pred(5) = </a:t>
            </a:r>
          </a:p>
        </p:txBody>
      </p:sp>
      <p:sp>
        <p:nvSpPr>
          <p:cNvPr id="152609" name="Text Box 33"/>
          <p:cNvSpPr txBox="1">
            <a:spLocks noChangeArrowheads="1"/>
          </p:cNvSpPr>
          <p:nvPr/>
        </p:nvSpPr>
        <p:spPr bwMode="auto">
          <a:xfrm>
            <a:off x="8077200" y="2605088"/>
            <a:ext cx="175260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     d(6) = </a:t>
            </a:r>
            <a:r>
              <a:rPr lang="en-US" sz="3200">
                <a:sym typeface="Symbol" pitchFamily="18" charset="2"/>
              </a:rPr>
              <a:t></a:t>
            </a:r>
          </a:p>
          <a:p>
            <a:pPr>
              <a:spcBef>
                <a:spcPct val="0"/>
              </a:spcBef>
            </a:pPr>
            <a:r>
              <a:rPr lang="en-US"/>
              <a:t>pred(6) =</a:t>
            </a:r>
          </a:p>
        </p:txBody>
      </p:sp>
      <p:sp>
        <p:nvSpPr>
          <p:cNvPr id="152610" name="Text Box 34"/>
          <p:cNvSpPr txBox="1">
            <a:spLocks noChangeArrowheads="1"/>
          </p:cNvSpPr>
          <p:nvPr/>
        </p:nvSpPr>
        <p:spPr bwMode="auto">
          <a:xfrm>
            <a:off x="4324350" y="5715001"/>
            <a:ext cx="12105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hlink"/>
                </a:solidFill>
              </a:rPr>
              <a:t>\</a:t>
            </a:r>
            <a:r>
              <a:rPr lang="en-US" sz="2800" dirty="0"/>
              <a:t>  2, 3,</a:t>
            </a:r>
          </a:p>
        </p:txBody>
      </p:sp>
      <p:sp>
        <p:nvSpPr>
          <p:cNvPr id="152611" name="Text Box 35"/>
          <p:cNvSpPr txBox="1">
            <a:spLocks noChangeArrowheads="1"/>
          </p:cNvSpPr>
          <p:nvPr/>
        </p:nvSpPr>
        <p:spPr bwMode="auto">
          <a:xfrm>
            <a:off x="4989514" y="1016001"/>
            <a:ext cx="5405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/>
              <a:t>2</a:t>
            </a:r>
          </a:p>
          <a:p>
            <a:pPr>
              <a:spcBef>
                <a:spcPct val="0"/>
              </a:spcBef>
            </a:pPr>
            <a:r>
              <a:rPr lang="en-US"/>
              <a:t>1</a:t>
            </a:r>
          </a:p>
        </p:txBody>
      </p:sp>
      <p:sp>
        <p:nvSpPr>
          <p:cNvPr id="152612" name="Text Box 36"/>
          <p:cNvSpPr txBox="1">
            <a:spLocks noChangeArrowheads="1"/>
          </p:cNvSpPr>
          <p:nvPr/>
        </p:nvSpPr>
        <p:spPr bwMode="auto">
          <a:xfrm>
            <a:off x="5051426" y="3916364"/>
            <a:ext cx="5405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/>
              <a:t>4</a:t>
            </a:r>
          </a:p>
          <a:p>
            <a:pPr>
              <a:spcBef>
                <a:spcPct val="0"/>
              </a:spcBef>
            </a:pPr>
            <a:r>
              <a:rPr lang="en-US"/>
              <a:t>1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2613" name="Text Box 37"/>
          <p:cNvSpPr txBox="1">
            <a:spLocks noChangeArrowheads="1"/>
          </p:cNvSpPr>
          <p:nvPr/>
        </p:nvSpPr>
        <p:spPr bwMode="auto">
          <a:xfrm>
            <a:off x="7337426" y="990601"/>
            <a:ext cx="5405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/>
              <a:t>6</a:t>
            </a:r>
          </a:p>
          <a:p>
            <a:pPr>
              <a:spcBef>
                <a:spcPct val="0"/>
              </a:spcBef>
            </a:pPr>
            <a:r>
              <a:rPr lang="en-US"/>
              <a:t>2</a:t>
            </a:r>
          </a:p>
        </p:txBody>
      </p:sp>
      <p:sp>
        <p:nvSpPr>
          <p:cNvPr id="152614" name="Text Box 38"/>
          <p:cNvSpPr txBox="1">
            <a:spLocks noChangeArrowheads="1"/>
          </p:cNvSpPr>
          <p:nvPr/>
        </p:nvSpPr>
        <p:spPr bwMode="auto">
          <a:xfrm>
            <a:off x="7315201" y="3886201"/>
            <a:ext cx="5405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/>
              <a:t>4</a:t>
            </a:r>
          </a:p>
          <a:p>
            <a:pPr>
              <a:spcBef>
                <a:spcPct val="0"/>
              </a:spcBef>
            </a:pPr>
            <a:r>
              <a:rPr lang="en-US"/>
              <a:t>2</a:t>
            </a:r>
          </a:p>
        </p:txBody>
      </p:sp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4679951" y="5715001"/>
            <a:ext cx="1608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hlink"/>
                </a:solidFill>
              </a:rPr>
              <a:t>\</a:t>
            </a:r>
            <a:r>
              <a:rPr lang="en-US" sz="2800" dirty="0">
                <a:solidFill>
                  <a:schemeClr val="hlink"/>
                </a:solidFill>
              </a:rPr>
              <a:t> </a:t>
            </a:r>
            <a:r>
              <a:rPr lang="en-US" sz="2800" dirty="0"/>
              <a:t>     4, 5,</a:t>
            </a:r>
          </a:p>
        </p:txBody>
      </p:sp>
      <p:sp>
        <p:nvSpPr>
          <p:cNvPr id="152616" name="Text Box 40"/>
          <p:cNvSpPr txBox="1">
            <a:spLocks noChangeArrowheads="1"/>
          </p:cNvSpPr>
          <p:nvPr/>
        </p:nvSpPr>
        <p:spPr bwMode="auto">
          <a:xfrm>
            <a:off x="5391150" y="5759451"/>
            <a:ext cx="4122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chemeClr val="hlink"/>
                </a:solidFill>
              </a:rPr>
              <a:t>\</a:t>
            </a:r>
            <a:r>
              <a:rPr lang="en-US" sz="2800"/>
              <a:t> </a:t>
            </a:r>
          </a:p>
        </p:txBody>
      </p:sp>
      <p:sp>
        <p:nvSpPr>
          <p:cNvPr id="152617" name="Text Box 41"/>
          <p:cNvSpPr txBox="1">
            <a:spLocks noChangeArrowheads="1"/>
          </p:cNvSpPr>
          <p:nvPr/>
        </p:nvSpPr>
        <p:spPr bwMode="auto">
          <a:xfrm>
            <a:off x="9372601" y="2667001"/>
            <a:ext cx="54053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 </a:t>
            </a:r>
            <a:r>
              <a:rPr lang="en-US"/>
              <a:t>6</a:t>
            </a:r>
          </a:p>
          <a:p>
            <a:pPr>
              <a:spcBef>
                <a:spcPct val="0"/>
              </a:spcBef>
            </a:pPr>
            <a:r>
              <a:rPr lang="en-US"/>
              <a:t>5</a:t>
            </a:r>
          </a:p>
        </p:txBody>
      </p:sp>
      <p:sp>
        <p:nvSpPr>
          <p:cNvPr id="152618" name="Text Box 42"/>
          <p:cNvSpPr txBox="1">
            <a:spLocks noChangeArrowheads="1"/>
          </p:cNvSpPr>
          <p:nvPr/>
        </p:nvSpPr>
        <p:spPr bwMode="auto">
          <a:xfrm>
            <a:off x="5715001" y="5715001"/>
            <a:ext cx="9316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 dirty="0">
                <a:solidFill>
                  <a:schemeClr val="hlink"/>
                </a:solidFill>
              </a:rPr>
              <a:t>\</a:t>
            </a:r>
            <a:r>
              <a:rPr lang="en-US" sz="2800" dirty="0"/>
              <a:t>   6}</a:t>
            </a:r>
          </a:p>
        </p:txBody>
      </p:sp>
      <p:sp>
        <p:nvSpPr>
          <p:cNvPr id="152619" name="Text Box 43"/>
          <p:cNvSpPr txBox="1">
            <a:spLocks noChangeArrowheads="1"/>
          </p:cNvSpPr>
          <p:nvPr/>
        </p:nvSpPr>
        <p:spPr bwMode="auto">
          <a:xfrm>
            <a:off x="6134988" y="5759451"/>
            <a:ext cx="4122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chemeClr val="hlink"/>
                </a:solidFill>
              </a:rPr>
              <a:t>\</a:t>
            </a:r>
            <a:r>
              <a:rPr lang="en-US" sz="2800"/>
              <a:t> </a:t>
            </a:r>
          </a:p>
        </p:txBody>
      </p:sp>
      <p:sp>
        <p:nvSpPr>
          <p:cNvPr id="152620" name="Text Box 44"/>
          <p:cNvSpPr txBox="1">
            <a:spLocks noChangeArrowheads="1"/>
          </p:cNvSpPr>
          <p:nvPr/>
        </p:nvSpPr>
        <p:spPr bwMode="auto">
          <a:xfrm>
            <a:off x="5010150" y="5759451"/>
            <a:ext cx="4122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chemeClr val="hlink"/>
                </a:solidFill>
              </a:rPr>
              <a:t>\</a:t>
            </a:r>
            <a:r>
              <a:rPr lang="en-US" sz="2800"/>
              <a:t> </a:t>
            </a:r>
          </a:p>
        </p:txBody>
      </p:sp>
      <p:sp>
        <p:nvSpPr>
          <p:cNvPr id="152622" name="Text Box 46"/>
          <p:cNvSpPr txBox="1">
            <a:spLocks noChangeArrowheads="1"/>
          </p:cNvSpPr>
          <p:nvPr/>
        </p:nvSpPr>
        <p:spPr bwMode="auto">
          <a:xfrm>
            <a:off x="5089526" y="3916363"/>
            <a:ext cx="8540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   \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/>
              <a:t> 3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</a:pPr>
            <a:r>
              <a:rPr lang="en-US" sz="2800">
                <a:solidFill>
                  <a:schemeClr val="hlink"/>
                </a:solidFill>
              </a:rPr>
              <a:t>\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/>
              <a:t>2</a:t>
            </a:r>
          </a:p>
        </p:txBody>
      </p:sp>
      <p:cxnSp>
        <p:nvCxnSpPr>
          <p:cNvPr id="152623" name="AutoShape 47"/>
          <p:cNvCxnSpPr>
            <a:cxnSpLocks noChangeShapeType="1"/>
            <a:stCxn id="152581" idx="7"/>
            <a:endCxn id="152583" idx="2"/>
          </p:cNvCxnSpPr>
          <p:nvPr/>
        </p:nvCxnSpPr>
        <p:spPr bwMode="auto">
          <a:xfrm flipV="1">
            <a:off x="3497264" y="2079625"/>
            <a:ext cx="1290637" cy="80803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4" name="AutoShape 48"/>
          <p:cNvCxnSpPr>
            <a:cxnSpLocks noChangeShapeType="1"/>
            <a:stCxn id="152581" idx="5"/>
            <a:endCxn id="152585" idx="2"/>
          </p:cNvCxnSpPr>
          <p:nvPr/>
        </p:nvCxnSpPr>
        <p:spPr bwMode="auto">
          <a:xfrm>
            <a:off x="3497264" y="3133725"/>
            <a:ext cx="1290637" cy="731838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5" name="AutoShape 49"/>
          <p:cNvCxnSpPr>
            <a:cxnSpLocks noChangeShapeType="1"/>
            <a:stCxn id="152583" idx="6"/>
            <a:endCxn id="152587" idx="2"/>
          </p:cNvCxnSpPr>
          <p:nvPr/>
        </p:nvCxnSpPr>
        <p:spPr bwMode="auto">
          <a:xfrm>
            <a:off x="5135564" y="2079625"/>
            <a:ext cx="1266825" cy="0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6" name="AutoShape 50"/>
          <p:cNvCxnSpPr>
            <a:cxnSpLocks noChangeShapeType="1"/>
            <a:stCxn id="152583" idx="5"/>
            <a:endCxn id="152589" idx="1"/>
          </p:cNvCxnSpPr>
          <p:nvPr/>
        </p:nvCxnSpPr>
        <p:spPr bwMode="auto">
          <a:xfrm>
            <a:off x="5084764" y="2206626"/>
            <a:ext cx="1368425" cy="15351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7" name="AutoShape 51"/>
          <p:cNvCxnSpPr>
            <a:cxnSpLocks noChangeShapeType="1"/>
            <a:stCxn id="152589" idx="0"/>
            <a:endCxn id="152587" idx="4"/>
          </p:cNvCxnSpPr>
          <p:nvPr/>
        </p:nvCxnSpPr>
        <p:spPr bwMode="auto">
          <a:xfrm flipV="1">
            <a:off x="6575425" y="2259014"/>
            <a:ext cx="0" cy="1431925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8" name="AutoShape 52"/>
          <p:cNvCxnSpPr>
            <a:cxnSpLocks noChangeShapeType="1"/>
            <a:stCxn id="152587" idx="5"/>
            <a:endCxn id="152591" idx="1"/>
          </p:cNvCxnSpPr>
          <p:nvPr/>
        </p:nvCxnSpPr>
        <p:spPr bwMode="auto">
          <a:xfrm>
            <a:off x="6697664" y="2206626"/>
            <a:ext cx="1354137" cy="63976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29" name="AutoShape 53"/>
          <p:cNvCxnSpPr>
            <a:cxnSpLocks noChangeShapeType="1"/>
            <a:stCxn id="152589" idx="6"/>
            <a:endCxn id="152591" idx="3"/>
          </p:cNvCxnSpPr>
          <p:nvPr/>
        </p:nvCxnSpPr>
        <p:spPr bwMode="auto">
          <a:xfrm flipV="1">
            <a:off x="6748464" y="3092451"/>
            <a:ext cx="1303337" cy="773113"/>
          </a:xfrm>
          <a:prstGeom prst="straightConnector1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0" name="AutoShape 54"/>
          <p:cNvCxnSpPr>
            <a:cxnSpLocks noChangeShapeType="1"/>
            <a:stCxn id="152581" idx="7"/>
            <a:endCxn id="152583" idx="2"/>
          </p:cNvCxnSpPr>
          <p:nvPr/>
        </p:nvCxnSpPr>
        <p:spPr bwMode="auto">
          <a:xfrm flipV="1">
            <a:off x="3497264" y="2079625"/>
            <a:ext cx="1290637" cy="808038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1" name="AutoShape 55"/>
          <p:cNvCxnSpPr>
            <a:cxnSpLocks noChangeShapeType="1"/>
            <a:stCxn id="152581" idx="5"/>
            <a:endCxn id="152585" idx="2"/>
          </p:cNvCxnSpPr>
          <p:nvPr/>
        </p:nvCxnSpPr>
        <p:spPr bwMode="auto">
          <a:xfrm>
            <a:off x="3497264" y="3133725"/>
            <a:ext cx="1290637" cy="731838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2" name="AutoShape 56"/>
          <p:cNvCxnSpPr>
            <a:cxnSpLocks noChangeShapeType="1"/>
            <a:stCxn id="152589" idx="0"/>
            <a:endCxn id="152587" idx="4"/>
          </p:cNvCxnSpPr>
          <p:nvPr/>
        </p:nvCxnSpPr>
        <p:spPr bwMode="auto">
          <a:xfrm flipV="1">
            <a:off x="6575425" y="2259014"/>
            <a:ext cx="0" cy="1431925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3" name="AutoShape 57"/>
          <p:cNvCxnSpPr>
            <a:cxnSpLocks noChangeShapeType="1"/>
            <a:stCxn id="152589" idx="6"/>
            <a:endCxn id="152591" idx="3"/>
          </p:cNvCxnSpPr>
          <p:nvPr/>
        </p:nvCxnSpPr>
        <p:spPr bwMode="auto">
          <a:xfrm flipV="1">
            <a:off x="6748464" y="3092451"/>
            <a:ext cx="1303337" cy="773113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4" name="AutoShape 58"/>
          <p:cNvCxnSpPr>
            <a:cxnSpLocks noChangeShapeType="1"/>
            <a:stCxn id="152583" idx="4"/>
            <a:endCxn id="152585" idx="0"/>
          </p:cNvCxnSpPr>
          <p:nvPr/>
        </p:nvCxnSpPr>
        <p:spPr bwMode="auto">
          <a:xfrm>
            <a:off x="4962525" y="2259014"/>
            <a:ext cx="0" cy="1431925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5" name="AutoShape 59"/>
          <p:cNvCxnSpPr>
            <a:cxnSpLocks noChangeShapeType="1"/>
            <a:stCxn id="152583" idx="5"/>
            <a:endCxn id="152589" idx="1"/>
          </p:cNvCxnSpPr>
          <p:nvPr/>
        </p:nvCxnSpPr>
        <p:spPr bwMode="auto">
          <a:xfrm>
            <a:off x="5084764" y="2206626"/>
            <a:ext cx="1368425" cy="1535113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6" name="AutoShape 60"/>
          <p:cNvCxnSpPr>
            <a:cxnSpLocks noChangeShapeType="1"/>
            <a:stCxn id="152583" idx="6"/>
            <a:endCxn id="152587" idx="2"/>
          </p:cNvCxnSpPr>
          <p:nvPr/>
        </p:nvCxnSpPr>
        <p:spPr bwMode="auto">
          <a:xfrm>
            <a:off x="5135564" y="2079625"/>
            <a:ext cx="1266825" cy="0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7" name="AutoShape 61"/>
          <p:cNvCxnSpPr>
            <a:cxnSpLocks noChangeShapeType="1"/>
            <a:stCxn id="152585" idx="6"/>
            <a:endCxn id="152589" idx="2"/>
          </p:cNvCxnSpPr>
          <p:nvPr/>
        </p:nvCxnSpPr>
        <p:spPr bwMode="auto">
          <a:xfrm>
            <a:off x="5135564" y="3865563"/>
            <a:ext cx="1266825" cy="0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2638" name="AutoShape 62"/>
          <p:cNvCxnSpPr>
            <a:cxnSpLocks noChangeShapeType="1"/>
            <a:stCxn id="152587" idx="5"/>
            <a:endCxn id="152591" idx="1"/>
          </p:cNvCxnSpPr>
          <p:nvPr/>
        </p:nvCxnSpPr>
        <p:spPr bwMode="auto">
          <a:xfrm>
            <a:off x="6697664" y="2206626"/>
            <a:ext cx="1354137" cy="639763"/>
          </a:xfrm>
          <a:prstGeom prst="straightConnector1">
            <a:avLst/>
          </a:prstGeom>
          <a:noFill/>
          <a:ln w="38100" cap="sq">
            <a:solidFill>
              <a:schemeClr val="hlink"/>
            </a:solidFill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639" name="Text Box 63"/>
          <p:cNvSpPr txBox="1">
            <a:spLocks noChangeArrowheads="1"/>
          </p:cNvSpPr>
          <p:nvPr/>
        </p:nvSpPr>
        <p:spPr bwMode="auto">
          <a:xfrm>
            <a:off x="8001000" y="5165726"/>
            <a:ext cx="2362200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Initialize the distances and LIST.</a:t>
            </a:r>
          </a:p>
        </p:txBody>
      </p:sp>
      <p:sp>
        <p:nvSpPr>
          <p:cNvPr id="152640" name="Text Box 64"/>
          <p:cNvSpPr txBox="1">
            <a:spLocks noChangeArrowheads="1"/>
          </p:cNvSpPr>
          <p:nvPr/>
        </p:nvSpPr>
        <p:spPr bwMode="auto">
          <a:xfrm>
            <a:off x="7924800" y="5029201"/>
            <a:ext cx="2590800" cy="646331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Find the node i on LIST with minimum distance.  </a:t>
            </a:r>
          </a:p>
        </p:txBody>
      </p:sp>
      <p:sp>
        <p:nvSpPr>
          <p:cNvPr id="152641" name="Text Box 65"/>
          <p:cNvSpPr txBox="1">
            <a:spLocks noChangeArrowheads="1"/>
          </p:cNvSpPr>
          <p:nvPr/>
        </p:nvSpPr>
        <p:spPr bwMode="auto">
          <a:xfrm>
            <a:off x="8001000" y="76200"/>
            <a:ext cx="2667000" cy="923330"/>
          </a:xfrm>
          <a:prstGeom prst="rect">
            <a:avLst/>
          </a:prstGeom>
          <a:solidFill>
            <a:srgbClr val="2DFF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Scan the arcs out of i, and update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d( ), pred( ), and LIST</a:t>
            </a:r>
          </a:p>
        </p:txBody>
      </p:sp>
      <p:sp>
        <p:nvSpPr>
          <p:cNvPr id="152642" name="Oval 66"/>
          <p:cNvSpPr>
            <a:spLocks noChangeArrowheads="1"/>
          </p:cNvSpPr>
          <p:nvPr/>
        </p:nvSpPr>
        <p:spPr bwMode="auto">
          <a:xfrm>
            <a:off x="3200400" y="2819400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1</a:t>
            </a:r>
          </a:p>
        </p:txBody>
      </p:sp>
      <p:sp>
        <p:nvSpPr>
          <p:cNvPr id="152643" name="Text Box 67"/>
          <p:cNvSpPr txBox="1">
            <a:spLocks noChangeArrowheads="1"/>
          </p:cNvSpPr>
          <p:nvPr/>
        </p:nvSpPr>
        <p:spPr bwMode="auto">
          <a:xfrm>
            <a:off x="7924800" y="5105401"/>
            <a:ext cx="2590800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Find the node i on LIST with minimum distance.  </a:t>
            </a:r>
          </a:p>
        </p:txBody>
      </p:sp>
      <p:sp>
        <p:nvSpPr>
          <p:cNvPr id="152644" name="Oval 68"/>
          <p:cNvSpPr>
            <a:spLocks noChangeArrowheads="1"/>
          </p:cNvSpPr>
          <p:nvPr/>
        </p:nvSpPr>
        <p:spPr bwMode="auto">
          <a:xfrm>
            <a:off x="4791074" y="1900237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2</a:t>
            </a:r>
          </a:p>
        </p:txBody>
      </p:sp>
      <p:sp>
        <p:nvSpPr>
          <p:cNvPr id="152645" name="Text Box 69"/>
          <p:cNvSpPr txBox="1">
            <a:spLocks noChangeArrowheads="1"/>
          </p:cNvSpPr>
          <p:nvPr/>
        </p:nvSpPr>
        <p:spPr bwMode="auto">
          <a:xfrm>
            <a:off x="8001000" y="76200"/>
            <a:ext cx="2667000" cy="92333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Scan the arcs out of i, and update </a:t>
            </a:r>
            <a:br>
              <a:rPr lang="en-US"/>
            </a:br>
            <a:r>
              <a:rPr lang="en-US"/>
              <a:t>d( ), pred( ), and LIST</a:t>
            </a:r>
          </a:p>
        </p:txBody>
      </p:sp>
      <p:sp>
        <p:nvSpPr>
          <p:cNvPr id="152646" name="Text Box 70"/>
          <p:cNvSpPr txBox="1">
            <a:spLocks noChangeArrowheads="1"/>
          </p:cNvSpPr>
          <p:nvPr/>
        </p:nvSpPr>
        <p:spPr bwMode="auto">
          <a:xfrm>
            <a:off x="7924800" y="5029201"/>
            <a:ext cx="2590800" cy="646331"/>
          </a:xfrm>
          <a:prstGeom prst="rect">
            <a:avLst/>
          </a:prstGeom>
          <a:solidFill>
            <a:srgbClr val="2DFF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Find the node i on LIST with minimum distance.  </a:t>
            </a:r>
          </a:p>
        </p:txBody>
      </p:sp>
      <p:sp>
        <p:nvSpPr>
          <p:cNvPr id="152647" name="Oval 71"/>
          <p:cNvSpPr>
            <a:spLocks noChangeArrowheads="1"/>
          </p:cNvSpPr>
          <p:nvPr/>
        </p:nvSpPr>
        <p:spPr bwMode="auto">
          <a:xfrm>
            <a:off x="4786311" y="3662363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3</a:t>
            </a:r>
          </a:p>
        </p:txBody>
      </p:sp>
      <p:sp>
        <p:nvSpPr>
          <p:cNvPr id="152648" name="Text Box 72"/>
          <p:cNvSpPr txBox="1">
            <a:spLocks noChangeArrowheads="1"/>
          </p:cNvSpPr>
          <p:nvPr/>
        </p:nvSpPr>
        <p:spPr bwMode="auto">
          <a:xfrm>
            <a:off x="8001000" y="76200"/>
            <a:ext cx="2667000" cy="923330"/>
          </a:xfrm>
          <a:prstGeom prst="rect">
            <a:avLst/>
          </a:pr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Scan the arcs out of i, and update </a:t>
            </a:r>
            <a:br>
              <a:rPr lang="en-US"/>
            </a:br>
            <a:r>
              <a:rPr lang="en-US"/>
              <a:t>d( ), pred( ), and LIST</a:t>
            </a:r>
          </a:p>
        </p:txBody>
      </p:sp>
      <p:sp>
        <p:nvSpPr>
          <p:cNvPr id="152649" name="Text Box 73"/>
          <p:cNvSpPr txBox="1">
            <a:spLocks noChangeArrowheads="1"/>
          </p:cNvSpPr>
          <p:nvPr/>
        </p:nvSpPr>
        <p:spPr bwMode="auto">
          <a:xfrm>
            <a:off x="7924800" y="5105401"/>
            <a:ext cx="2590800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Find the node i on LIST with minimum distance.  </a:t>
            </a:r>
          </a:p>
        </p:txBody>
      </p:sp>
      <p:sp>
        <p:nvSpPr>
          <p:cNvPr id="152650" name="Oval 74"/>
          <p:cNvSpPr>
            <a:spLocks noChangeArrowheads="1"/>
          </p:cNvSpPr>
          <p:nvPr/>
        </p:nvSpPr>
        <p:spPr bwMode="auto">
          <a:xfrm>
            <a:off x="6400800" y="3657600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5</a:t>
            </a:r>
          </a:p>
        </p:txBody>
      </p:sp>
      <p:sp>
        <p:nvSpPr>
          <p:cNvPr id="152651" name="Text Box 75"/>
          <p:cNvSpPr txBox="1">
            <a:spLocks noChangeArrowheads="1"/>
          </p:cNvSpPr>
          <p:nvPr/>
        </p:nvSpPr>
        <p:spPr bwMode="auto">
          <a:xfrm>
            <a:off x="8001000" y="76200"/>
            <a:ext cx="2667000" cy="923330"/>
          </a:xfrm>
          <a:prstGeom prst="rect">
            <a:avLst/>
          </a:prstGeom>
          <a:solidFill>
            <a:srgbClr val="2DFF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Scan the arcs out of i, and update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d( ), pred( ), and LIST</a:t>
            </a:r>
          </a:p>
        </p:txBody>
      </p:sp>
      <p:sp>
        <p:nvSpPr>
          <p:cNvPr id="152652" name="Text Box 76"/>
          <p:cNvSpPr txBox="1">
            <a:spLocks noChangeArrowheads="1"/>
          </p:cNvSpPr>
          <p:nvPr/>
        </p:nvSpPr>
        <p:spPr bwMode="auto">
          <a:xfrm>
            <a:off x="7924800" y="5105401"/>
            <a:ext cx="2590800" cy="64633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Find the node i on LIST with minimum distance.  </a:t>
            </a:r>
          </a:p>
        </p:txBody>
      </p:sp>
      <p:sp>
        <p:nvSpPr>
          <p:cNvPr id="152653" name="Oval 77"/>
          <p:cNvSpPr>
            <a:spLocks noChangeArrowheads="1"/>
          </p:cNvSpPr>
          <p:nvPr/>
        </p:nvSpPr>
        <p:spPr bwMode="auto">
          <a:xfrm>
            <a:off x="6400800" y="1905000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/>
              <a:t>4</a:t>
            </a:r>
          </a:p>
        </p:txBody>
      </p:sp>
      <p:sp>
        <p:nvSpPr>
          <p:cNvPr id="152654" name="Text Box 78"/>
          <p:cNvSpPr txBox="1">
            <a:spLocks noChangeArrowheads="1"/>
          </p:cNvSpPr>
          <p:nvPr/>
        </p:nvSpPr>
        <p:spPr bwMode="auto">
          <a:xfrm>
            <a:off x="8001000" y="76200"/>
            <a:ext cx="2667000" cy="923330"/>
          </a:xfrm>
          <a:prstGeom prst="rect">
            <a:avLst/>
          </a:prstGeom>
          <a:solidFill>
            <a:srgbClr val="66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Scan the arcs out of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, and update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d( ), </a:t>
            </a:r>
            <a:r>
              <a:rPr lang="en-US" dirty="0" err="1">
                <a:solidFill>
                  <a:srgbClr val="FF0000"/>
                </a:solidFill>
              </a:rPr>
              <a:t>pred</a:t>
            </a:r>
            <a:r>
              <a:rPr lang="en-US" dirty="0">
                <a:solidFill>
                  <a:srgbClr val="FF0000"/>
                </a:solidFill>
              </a:rPr>
              <a:t>( ), and LIST</a:t>
            </a:r>
          </a:p>
        </p:txBody>
      </p:sp>
      <p:sp>
        <p:nvSpPr>
          <p:cNvPr id="152655" name="Text Box 79"/>
          <p:cNvSpPr txBox="1">
            <a:spLocks noChangeArrowheads="1"/>
          </p:cNvSpPr>
          <p:nvPr/>
        </p:nvSpPr>
        <p:spPr bwMode="auto">
          <a:xfrm>
            <a:off x="7924800" y="5029201"/>
            <a:ext cx="2590800" cy="646331"/>
          </a:xfrm>
          <a:prstGeom prst="rect">
            <a:avLst/>
          </a:prstGeom>
          <a:solidFill>
            <a:srgbClr val="2DFF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solidFill>
                  <a:srgbClr val="0000FF"/>
                </a:solidFill>
              </a:rPr>
              <a:t>Find the node i on LIST with minimum distance.  </a:t>
            </a:r>
          </a:p>
        </p:txBody>
      </p:sp>
      <p:sp>
        <p:nvSpPr>
          <p:cNvPr id="152656" name="Oval 80"/>
          <p:cNvSpPr>
            <a:spLocks noChangeArrowheads="1"/>
          </p:cNvSpPr>
          <p:nvPr/>
        </p:nvSpPr>
        <p:spPr bwMode="auto">
          <a:xfrm>
            <a:off x="7991474" y="2786059"/>
            <a:ext cx="381000" cy="381000"/>
          </a:xfrm>
          <a:prstGeom prst="ellipse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spcBef>
                <a:spcPct val="0"/>
              </a:spcBef>
            </a:pPr>
            <a:r>
              <a:rPr lang="en-US" sz="2000" dirty="0"/>
              <a:t>6</a:t>
            </a:r>
          </a:p>
        </p:txBody>
      </p:sp>
      <p:sp>
        <p:nvSpPr>
          <p:cNvPr id="152657" name="Text Box 81"/>
          <p:cNvSpPr txBox="1">
            <a:spLocks noChangeArrowheads="1"/>
          </p:cNvSpPr>
          <p:nvPr/>
        </p:nvSpPr>
        <p:spPr bwMode="auto">
          <a:xfrm>
            <a:off x="2057400" y="4572000"/>
            <a:ext cx="1219200" cy="10668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5668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2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5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5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5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5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5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5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15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5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152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15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5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5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152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15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5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152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7" dur="500"/>
                                        <p:tgtEl>
                                          <p:spTgt spid="15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 nodeType="clickPar">
                      <p:stCondLst>
                        <p:cond delay="indefinite"/>
                      </p:stCondLst>
                      <p:childTnLst>
                        <p:par>
                          <p:cTn id="2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 nodeType="clickPar">
                      <p:stCondLst>
                        <p:cond delay="indefinite"/>
                      </p:stCondLst>
                      <p:childTnLst>
                        <p:par>
                          <p:cTn id="2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152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152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 nodeType="clickPar">
                      <p:stCondLst>
                        <p:cond delay="indefinite"/>
                      </p:stCondLst>
                      <p:childTnLst>
                        <p:par>
                          <p:cTn id="2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6" dur="500"/>
                                        <p:tgtEl>
                                          <p:spTgt spid="15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 nodeType="clickPar">
                      <p:stCondLst>
                        <p:cond delay="indefinite"/>
                      </p:stCondLst>
                      <p:childTnLst>
                        <p:par>
                          <p:cTn id="2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52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2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02" grpId="0" autoUpdateAnimBg="0"/>
      <p:bldP spid="152603" grpId="0" autoUpdateAnimBg="0"/>
      <p:bldP spid="152604" grpId="0" autoUpdateAnimBg="0"/>
      <p:bldP spid="152606" grpId="0" autoUpdateAnimBg="0"/>
      <p:bldP spid="152607" grpId="0" autoUpdateAnimBg="0"/>
      <p:bldP spid="152608" grpId="0" autoUpdateAnimBg="0"/>
      <p:bldP spid="152609" grpId="0" autoUpdateAnimBg="0"/>
      <p:bldP spid="152610" grpId="0" autoUpdateAnimBg="0"/>
      <p:bldP spid="152611" grpId="0" autoUpdateAnimBg="0"/>
      <p:bldP spid="152612" grpId="0" autoUpdateAnimBg="0"/>
      <p:bldP spid="152613" grpId="0" autoUpdateAnimBg="0"/>
      <p:bldP spid="152614" grpId="0" autoUpdateAnimBg="0"/>
      <p:bldP spid="152615" grpId="0" autoUpdateAnimBg="0"/>
      <p:bldP spid="152616" grpId="0" autoUpdateAnimBg="0"/>
      <p:bldP spid="152617" grpId="0" autoUpdateAnimBg="0"/>
      <p:bldP spid="152618" grpId="0" autoUpdateAnimBg="0"/>
      <p:bldP spid="152619" grpId="0" autoUpdateAnimBg="0"/>
      <p:bldP spid="152620" grpId="0" autoUpdateAnimBg="0"/>
      <p:bldP spid="152622" grpId="0" autoUpdateAnimBg="0"/>
      <p:bldP spid="152639" grpId="0" animBg="1" autoUpdateAnimBg="0"/>
      <p:bldP spid="152640" grpId="0" animBg="1" autoUpdateAnimBg="0"/>
      <p:bldP spid="152641" grpId="0" animBg="1" autoUpdateAnimBg="0"/>
      <p:bldP spid="152642" grpId="0" animBg="1" autoUpdateAnimBg="0"/>
      <p:bldP spid="152643" grpId="0" animBg="1" autoUpdateAnimBg="0"/>
      <p:bldP spid="152644" grpId="0" animBg="1" autoUpdateAnimBg="0"/>
      <p:bldP spid="152645" grpId="0" animBg="1" autoUpdateAnimBg="0"/>
      <p:bldP spid="152646" grpId="0" animBg="1" autoUpdateAnimBg="0"/>
      <p:bldP spid="152647" grpId="0" animBg="1" autoUpdateAnimBg="0"/>
      <p:bldP spid="152648" grpId="0" animBg="1" autoUpdateAnimBg="0"/>
      <p:bldP spid="152649" grpId="0" animBg="1" autoUpdateAnimBg="0"/>
      <p:bldP spid="152650" grpId="0" animBg="1" autoUpdateAnimBg="0"/>
      <p:bldP spid="152651" grpId="0" animBg="1" autoUpdateAnimBg="0"/>
      <p:bldP spid="152652" grpId="0" animBg="1" autoUpdateAnimBg="0"/>
      <p:bldP spid="152653" grpId="0" animBg="1" autoUpdateAnimBg="0"/>
      <p:bldP spid="152654" grpId="0" animBg="1" autoUpdateAnimBg="0"/>
      <p:bldP spid="152655" grpId="0" animBg="1" autoUpdateAnimBg="0"/>
      <p:bldP spid="152656" grpId="0" animBg="1" autoUpdateAnimBg="0"/>
      <p:bldP spid="152657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B82-E27D-4632-A992-4011D9AF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8395" y="3428998"/>
            <a:ext cx="6205824" cy="2268559"/>
          </a:xfrm>
        </p:spPr>
        <p:txBody>
          <a:bodyPr/>
          <a:lstStyle/>
          <a:p>
            <a:r>
              <a:rPr lang="en-US" dirty="0"/>
              <a:t>Simulating Inputs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B2E7-F1B7-42FA-B6D3-082E30AE5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98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6CEB-66ED-471B-BC76-BA246731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62" y="0"/>
            <a:ext cx="10377361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4F9E1-7333-4F85-B45B-8A3C22A0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799" y="1532396"/>
            <a:ext cx="10101216" cy="4494099"/>
          </a:xfrm>
        </p:spPr>
        <p:txBody>
          <a:bodyPr>
            <a:normAutofit/>
          </a:bodyPr>
          <a:lstStyle/>
          <a:p>
            <a:r>
              <a:rPr lang="en-US" dirty="0"/>
              <a:t>Our goal is to review and compare distance travelled, amount of trash collected, and other metrics for different required levels of trash collection.</a:t>
            </a:r>
          </a:p>
          <a:p>
            <a:r>
              <a:rPr lang="en-US" dirty="0"/>
              <a:t>We assume that there is one garbage truck and that it is required to start and end it’s journey from a central depot. The truck is required to visit every home that has at least X% of filled trash capacity once and only once.</a:t>
            </a:r>
          </a:p>
          <a:p>
            <a:r>
              <a:rPr lang="en-US" dirty="0"/>
              <a:t>We assume that there are no storage limitations within the truck. That is, a truck could collect trash from every household in the city if each household was at 100% capacity.</a:t>
            </a:r>
          </a:p>
          <a:p>
            <a:r>
              <a:rPr lang="en-US" dirty="0"/>
              <a:t>We assume that trash is collected once a week, and we monitor the progress of collection over a 5 week period.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5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60479-BFF7-4352-B30B-2223987C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23" y="0"/>
            <a:ext cx="10324608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Geographical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975E-AFEA-437D-94AB-F217B30C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17" y="1208528"/>
            <a:ext cx="6728345" cy="56911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use Portland, ME as a target city, where garbage collectors visit approximately 900 homes per day. For computational purposes, we simulate 500 homes. </a:t>
            </a:r>
          </a:p>
          <a:p>
            <a:r>
              <a:rPr lang="en-US" dirty="0"/>
              <a:t>We placed a trash depot at central longitude and latitude coordinates of Portland: 43.4°N and 70.16°W.</a:t>
            </a:r>
          </a:p>
          <a:p>
            <a:r>
              <a:rPr lang="en-US" dirty="0"/>
              <a:t>We created maximum and minimum longitudinal values based on the central coordinates and Portland have a square mileage area = 21.31. Conversion factors of 1 degree </a:t>
            </a:r>
            <a:r>
              <a:rPr lang="en-US" dirty="0" err="1"/>
              <a:t>lat</a:t>
            </a:r>
            <a:r>
              <a:rPr lang="en-US" dirty="0"/>
              <a:t> = 69 miles and 1 degree long = 53 miles were used.</a:t>
            </a:r>
          </a:p>
          <a:p>
            <a:r>
              <a:rPr lang="en-US" dirty="0"/>
              <a:t>500 homes were uniformly randomly simulated within this square area with all possible values of longitude and latitude being equally likely.</a:t>
            </a:r>
          </a:p>
          <a:p>
            <a:r>
              <a:rPr lang="en-US" dirty="0"/>
              <a:t>The Euclidean distance between each home was calculated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4F088-3906-437F-8A66-922CCEFB6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0" t="13878" r="15553" b="6828"/>
          <a:stretch/>
        </p:blipFill>
        <p:spPr>
          <a:xfrm>
            <a:off x="8051242" y="2040903"/>
            <a:ext cx="3911692" cy="332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1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FF0D9-DF29-43FA-A6FF-A3311F79F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Distance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1A5EB-8CB1-4609-B2B8-FD11E971B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119" y="1617161"/>
            <a:ext cx="7796540" cy="536248"/>
          </a:xfrm>
        </p:spPr>
        <p:txBody>
          <a:bodyPr/>
          <a:lstStyle/>
          <a:p>
            <a:r>
              <a:rPr lang="en-US" dirty="0"/>
              <a:t>501x501 triangular matrix of distances between houses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62BF2-3B8E-49A6-9624-2AD92783B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55" y="2644730"/>
            <a:ext cx="9424089" cy="36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4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89B6-4A7A-48B3-8A03-F1AF7144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62" y="0"/>
            <a:ext cx="10371507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Input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8509-D405-4635-84B4-21F2060C4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35" y="1357952"/>
            <a:ext cx="8810634" cy="5254388"/>
          </a:xfrm>
        </p:spPr>
        <p:txBody>
          <a:bodyPr>
            <a:normAutofit/>
          </a:bodyPr>
          <a:lstStyle/>
          <a:p>
            <a:r>
              <a:rPr lang="en-US" dirty="0"/>
              <a:t>The amount of trash generated by each household in week 1 was simulated as a value between 0 and 1, representing percentage of capacity full.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Trash generated was simulated according to the following distribution:</a:t>
            </a:r>
          </a:p>
          <a:p>
            <a:pPr marL="736600" lvl="1" indent="-285750"/>
            <a:r>
              <a:rPr lang="en-US" dirty="0"/>
              <a:t>75% probability of being between 20-80% full. Uniform in this range</a:t>
            </a:r>
          </a:p>
          <a:p>
            <a:pPr marL="736600" lvl="1" indent="-285750"/>
            <a:r>
              <a:rPr lang="en-US" dirty="0"/>
              <a:t>10% prob of being 0-20% full. Uniform in this range.</a:t>
            </a:r>
          </a:p>
          <a:p>
            <a:pPr marL="736600" lvl="1" indent="-285750"/>
            <a:r>
              <a:rPr lang="en-US" dirty="0"/>
              <a:t>15% prob of being 80-100% full. Uniform in this range.</a:t>
            </a:r>
          </a:p>
          <a:p>
            <a:pPr marL="450850" lvl="1" indent="0">
              <a:buNone/>
            </a:pPr>
            <a:endParaRPr lang="en-US" dirty="0"/>
          </a:p>
          <a:p>
            <a:r>
              <a:rPr lang="en-US" dirty="0"/>
              <a:t>Trash amounts in following weeks were simulated as being within a 5% range of the week 1 amount. Uniform in this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48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80A0-E12E-4B1B-920B-E130274E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6863" y="8621"/>
            <a:ext cx="7958331" cy="1077229"/>
          </a:xfrm>
        </p:spPr>
        <p:txBody>
          <a:bodyPr/>
          <a:lstStyle/>
          <a:p>
            <a:r>
              <a:rPr lang="en-US" dirty="0"/>
              <a:t>Solvers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44FA6-B36A-4D35-B897-2C05CECC9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52" y="425798"/>
            <a:ext cx="4517339" cy="1364630"/>
          </a:xfrm>
        </p:spPr>
      </p:pic>
      <p:pic>
        <p:nvPicPr>
          <p:cNvPr id="1026" name="Picture 2" descr="Image result for lehigh university logo">
            <a:extLst>
              <a:ext uri="{FF2B5EF4-FFF2-40B4-BE49-F238E27FC236}">
                <a16:creationId xmlns:a16="http://schemas.microsoft.com/office/drawing/2014/main" id="{41A4F855-3890-4070-9B81-EBA594B5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09" y="720617"/>
            <a:ext cx="3849471" cy="9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0F6900-5F73-4566-9140-F4B8C4DB3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194" y="2819473"/>
            <a:ext cx="990600" cy="990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B2BA5B2-309B-4081-9019-FCEBDB965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15" y="3271458"/>
            <a:ext cx="1077230" cy="1077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B1D21B-4713-4151-B089-4D60B4A35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0519" y="1797847"/>
            <a:ext cx="5594834" cy="27848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6BE492-46E6-40C4-B0AB-727E0E0D8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121" y="4415238"/>
            <a:ext cx="2706175" cy="1820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35E151-A414-4651-B12D-0CFD75CEF8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859" y="4099015"/>
            <a:ext cx="3701987" cy="220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EF36-6F37-4A7A-84FB-593811E1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3A7F6-688A-46B4-B0FD-AEB278E2A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Gregs</a:t>
            </a:r>
            <a:r>
              <a:rPr lang="en-US" dirty="0"/>
              <a:t> </a:t>
            </a:r>
            <a:r>
              <a:rPr lang="en-US" dirty="0" err="1"/>
              <a:t>fnction</a:t>
            </a:r>
            <a:r>
              <a:rPr lang="en-US" dirty="0"/>
              <a:t> / </a:t>
            </a:r>
            <a:r>
              <a:rPr lang="en-US" dirty="0" err="1"/>
              <a:t>lehigh</a:t>
            </a:r>
            <a:r>
              <a:rPr lang="en-US" dirty="0"/>
              <a:t> solver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31BE4-E67A-4B84-93D2-85300B0B7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" y="437023"/>
            <a:ext cx="7450801" cy="6418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7F2C8-22F5-41B3-B4BF-A9329CC7A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100" y="1885285"/>
            <a:ext cx="3761697" cy="3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1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B82-E27D-4632-A992-4011D9AF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8395" y="3428998"/>
            <a:ext cx="6205824" cy="226855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B2E7-F1B7-42FA-B6D3-082E30AE5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7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F1CFD-FC45-40AB-8150-38108BAB2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8A5F9-EFF8-4E36-B8B6-454E0E2B8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5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2D6B-22EC-4931-B219-66213C0D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14" y="0"/>
            <a:ext cx="10351859" cy="1077229"/>
          </a:xfrm>
          <a:solidFill>
            <a:srgbClr val="FFFFFF"/>
          </a:solidFill>
        </p:spPr>
        <p:txBody>
          <a:bodyPr>
            <a:normAutofit/>
          </a:bodyPr>
          <a:lstStyle/>
          <a:p>
            <a:pPr algn="l"/>
            <a:r>
              <a:rPr lang="en-US" sz="3200" dirty="0"/>
              <a:t>Algorithm Comparison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3E209F1-1B51-4365-A4F8-494C189D3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288130"/>
              </p:ext>
            </p:extLst>
          </p:nvPr>
        </p:nvGraphicFramePr>
        <p:xfrm>
          <a:off x="942969" y="1509708"/>
          <a:ext cx="992505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A7BB8-3416-4D06-B0F7-FBB12323B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96526"/>
              </p:ext>
            </p:extLst>
          </p:nvPr>
        </p:nvGraphicFramePr>
        <p:xfrm>
          <a:off x="10733086" y="5073963"/>
          <a:ext cx="649287" cy="126492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49287">
                  <a:extLst>
                    <a:ext uri="{9D8B030D-6E8A-4147-A177-3AD203B41FA5}">
                      <a16:colId xmlns:a16="http://schemas.microsoft.com/office/drawing/2014/main" val="1437028180"/>
                    </a:ext>
                  </a:extLst>
                </a:gridCol>
              </a:tblGrid>
              <a:tr h="226370">
                <a:tc>
                  <a:txBody>
                    <a:bodyPr/>
                    <a:lstStyle/>
                    <a:p>
                      <a:r>
                        <a:rPr lang="en-US" sz="11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715558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dirty="0"/>
                        <a:t>407.45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634530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334.25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38371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458.22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038304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386.85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17409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67328A-F47A-45CD-8D74-12E395A634EA}"/>
              </a:ext>
            </a:extLst>
          </p:cNvPr>
          <p:cNvSpPr/>
          <p:nvPr/>
        </p:nvSpPr>
        <p:spPr>
          <a:xfrm>
            <a:off x="7710488" y="3212432"/>
            <a:ext cx="2335880" cy="1450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13.6% Decrease in Miles Travelled Over 5 Weeks by using Clark Wright algorithm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A42015-7330-4276-981F-77E74DA7D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821222"/>
              </p:ext>
            </p:extLst>
          </p:nvPr>
        </p:nvGraphicFramePr>
        <p:xfrm>
          <a:off x="3079360" y="3245163"/>
          <a:ext cx="2494737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2805">
                  <a:extLst>
                    <a:ext uri="{9D8B030D-6E8A-4147-A177-3AD203B41FA5}">
                      <a16:colId xmlns:a16="http://schemas.microsoft.com/office/drawing/2014/main" val="4060581489"/>
                    </a:ext>
                  </a:extLst>
                </a:gridCol>
                <a:gridCol w="844868">
                  <a:extLst>
                    <a:ext uri="{9D8B030D-6E8A-4147-A177-3AD203B41FA5}">
                      <a16:colId xmlns:a16="http://schemas.microsoft.com/office/drawing/2014/main" val="1585851894"/>
                    </a:ext>
                  </a:extLst>
                </a:gridCol>
                <a:gridCol w="797064">
                  <a:extLst>
                    <a:ext uri="{9D8B030D-6E8A-4147-A177-3AD203B41FA5}">
                      <a16:colId xmlns:a16="http://schemas.microsoft.com/office/drawing/2014/main" val="746481144"/>
                    </a:ext>
                  </a:extLst>
                </a:gridCol>
              </a:tblGrid>
              <a:tr h="20822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Min 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CW 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CW W3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54612"/>
                  </a:ext>
                </a:extLst>
              </a:tr>
              <a:tr h="246457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532796"/>
                  </a:ext>
                </a:extLst>
              </a:tr>
              <a:tr h="218383"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02173"/>
                  </a:ext>
                </a:extLst>
              </a:tr>
              <a:tr h="202341">
                <a:tc>
                  <a:txBody>
                    <a:bodyPr/>
                    <a:lstStyle/>
                    <a:p>
                      <a:r>
                        <a:rPr lang="en-US" sz="1400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40561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r>
                        <a:rPr lang="en-US" sz="1400" dirty="0"/>
                        <a:t>397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293326"/>
                  </a:ext>
                </a:extLst>
              </a:tr>
              <a:tr h="122131">
                <a:tc>
                  <a:txBody>
                    <a:bodyPr/>
                    <a:lstStyle/>
                    <a:p>
                      <a:r>
                        <a:rPr lang="en-US" sz="1400" dirty="0"/>
                        <a:t>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2235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7F532EC-20B0-4041-9CC9-A76C679CFC8E}"/>
              </a:ext>
            </a:extLst>
          </p:cNvPr>
          <p:cNvSpPr txBox="1"/>
          <p:nvPr/>
        </p:nvSpPr>
        <p:spPr>
          <a:xfrm>
            <a:off x="1287379" y="4896853"/>
            <a:ext cx="109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Routes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CF50CEB-BBA0-4946-8BD4-07BA456A9D04}"/>
              </a:ext>
            </a:extLst>
          </p:cNvPr>
          <p:cNvSpPr/>
          <p:nvPr/>
        </p:nvSpPr>
        <p:spPr>
          <a:xfrm rot="14241841">
            <a:off x="2313184" y="3796751"/>
            <a:ext cx="123128" cy="1408764"/>
          </a:xfrm>
          <a:prstGeom prst="downArrow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7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330F-975F-4654-957F-8ACD2D76E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Waste Collection Composite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BEFBF-3E39-4539-B87E-10BD1EB617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0187" y="1698934"/>
                <a:ext cx="7796540" cy="3277122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𝑊𝐶𝐶𝐼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𝑇𝑟𝑎𝑠h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𝐶𝑜𝑙𝑙𝑒𝑐𝑡𝑒𝑑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𝑇𝑜𝑡𝑎𝑙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𝑇𝑟𝑎𝑠h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𝐶𝑜𝑙𝑙𝑒𝑐𝑡𝑒𝑑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𝐷𝑖𝑠𝑡𝑎𝑛𝑐𝑒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𝑀𝑎𝑥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𝐷𝑖𝑠𝑡𝑎𝑛𝑐𝑒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𝑀𝑎𝑥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𝐷𝑖𝑠𝑡𝑎𝑛𝑐𝑒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𝑀𝑎𝑥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𝑆𝑡𝑜𝑝𝑠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#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𝑆𝑡𝑜𝑝𝑠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𝑀𝑎𝑥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𝑆𝑡𝑜𝑝𝑠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9BEFBF-3E39-4539-B87E-10BD1EB617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0187" y="1698934"/>
                <a:ext cx="7796540" cy="327712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Image result for waste collection">
            <a:extLst>
              <a:ext uri="{FF2B5EF4-FFF2-40B4-BE49-F238E27FC236}">
                <a16:creationId xmlns:a16="http://schemas.microsoft.com/office/drawing/2014/main" id="{6F7A34DB-ABCC-4213-99B0-2DC91E60F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8"/>
          <a:stretch/>
        </p:blipFill>
        <p:spPr bwMode="auto">
          <a:xfrm>
            <a:off x="966788" y="4833938"/>
            <a:ext cx="661987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waste collection">
            <a:extLst>
              <a:ext uri="{FF2B5EF4-FFF2-40B4-BE49-F238E27FC236}">
                <a16:creationId xmlns:a16="http://schemas.microsoft.com/office/drawing/2014/main" id="{96F8FE1A-0438-40C3-8681-1EB6B45CE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9" t="43378"/>
          <a:stretch/>
        </p:blipFill>
        <p:spPr bwMode="auto">
          <a:xfrm>
            <a:off x="7553325" y="4833937"/>
            <a:ext cx="284797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waste collection">
            <a:extLst>
              <a:ext uri="{FF2B5EF4-FFF2-40B4-BE49-F238E27FC236}">
                <a16:creationId xmlns:a16="http://schemas.microsoft.com/office/drawing/2014/main" id="{B5D20DC7-8D2C-45C9-A651-DCE012C7F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6" t="43378" r="8921"/>
          <a:stretch/>
        </p:blipFill>
        <p:spPr bwMode="auto">
          <a:xfrm>
            <a:off x="10339388" y="4833936"/>
            <a:ext cx="1062038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416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2D6B-22EC-4931-B219-66213C0D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00" y="-19498"/>
            <a:ext cx="10375974" cy="1077229"/>
          </a:xfrm>
          <a:solidFill>
            <a:srgbClr val="FFFFFF"/>
          </a:solidFill>
        </p:spPr>
        <p:txBody>
          <a:bodyPr>
            <a:normAutofit/>
          </a:bodyPr>
          <a:lstStyle/>
          <a:p>
            <a:pPr algn="l"/>
            <a:r>
              <a:rPr lang="en-US" sz="3200" dirty="0"/>
              <a:t>Minimum Distance Algorithm Results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3E209F1-1B51-4365-A4F8-494C189D3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718444"/>
              </p:ext>
            </p:extLst>
          </p:nvPr>
        </p:nvGraphicFramePr>
        <p:xfrm>
          <a:off x="5308979" y="1496060"/>
          <a:ext cx="5804700" cy="4549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12DB8F-0D2D-456B-BEAB-DDF849C78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69125"/>
              </p:ext>
            </p:extLst>
          </p:nvPr>
        </p:nvGraphicFramePr>
        <p:xfrm>
          <a:off x="76200" y="3172460"/>
          <a:ext cx="5308979" cy="2785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30">
                  <a:extLst>
                    <a:ext uri="{9D8B030D-6E8A-4147-A177-3AD203B41FA5}">
                      <a16:colId xmlns:a16="http://schemas.microsoft.com/office/drawing/2014/main" val="1679653050"/>
                    </a:ext>
                  </a:extLst>
                </a:gridCol>
                <a:gridCol w="884830">
                  <a:extLst>
                    <a:ext uri="{9D8B030D-6E8A-4147-A177-3AD203B41FA5}">
                      <a16:colId xmlns:a16="http://schemas.microsoft.com/office/drawing/2014/main" val="3153185756"/>
                    </a:ext>
                  </a:extLst>
                </a:gridCol>
                <a:gridCol w="1216641">
                  <a:extLst>
                    <a:ext uri="{9D8B030D-6E8A-4147-A177-3AD203B41FA5}">
                      <a16:colId xmlns:a16="http://schemas.microsoft.com/office/drawing/2014/main" val="670323054"/>
                    </a:ext>
                  </a:extLst>
                </a:gridCol>
                <a:gridCol w="645188">
                  <a:extLst>
                    <a:ext uri="{9D8B030D-6E8A-4147-A177-3AD203B41FA5}">
                      <a16:colId xmlns:a16="http://schemas.microsoft.com/office/drawing/2014/main" val="1886617517"/>
                    </a:ext>
                  </a:extLst>
                </a:gridCol>
                <a:gridCol w="792660">
                  <a:extLst>
                    <a:ext uri="{9D8B030D-6E8A-4147-A177-3AD203B41FA5}">
                      <a16:colId xmlns:a16="http://schemas.microsoft.com/office/drawing/2014/main" val="792657662"/>
                    </a:ext>
                  </a:extLst>
                </a:gridCol>
                <a:gridCol w="884830">
                  <a:extLst>
                    <a:ext uri="{9D8B030D-6E8A-4147-A177-3AD203B41FA5}">
                      <a16:colId xmlns:a16="http://schemas.microsoft.com/office/drawing/2014/main" val="2476459501"/>
                    </a:ext>
                  </a:extLst>
                </a:gridCol>
              </a:tblGrid>
              <a:tr h="81914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Level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Miles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Trash Collected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Mild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Med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/>
                        <a:t>High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983973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All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91.64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281062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20%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87.45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.98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01450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45%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77.37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.85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91100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55%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70.71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.75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19.8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3.2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061748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60%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69.00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.71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21.2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15.2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3.6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89864"/>
                  </a:ext>
                </a:extLst>
              </a:tr>
              <a:tr h="32765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75%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60.86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.58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27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19.6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55.4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7536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85D1CA3-367D-4847-9CB7-9A70C2BD2B44}"/>
              </a:ext>
            </a:extLst>
          </p:cNvPr>
          <p:cNvSpPr txBox="1"/>
          <p:nvPr/>
        </p:nvSpPr>
        <p:spPr>
          <a:xfrm>
            <a:off x="1078321" y="2169010"/>
            <a:ext cx="3929281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Mild Inconvenience: 100-110% Full</a:t>
            </a:r>
          </a:p>
          <a:p>
            <a:r>
              <a:rPr lang="en-US" dirty="0">
                <a:solidFill>
                  <a:srgbClr val="FF0000"/>
                </a:solidFill>
              </a:rPr>
              <a:t>Med Inconvenience: 110-120% Full</a:t>
            </a:r>
          </a:p>
          <a:p>
            <a:r>
              <a:rPr lang="en-US" dirty="0">
                <a:solidFill>
                  <a:srgbClr val="FF0000"/>
                </a:solidFill>
              </a:rPr>
              <a:t>High Inconvenience: Over 120% Full</a:t>
            </a:r>
          </a:p>
        </p:txBody>
      </p:sp>
    </p:spTree>
    <p:extLst>
      <p:ext uri="{BB962C8B-B14F-4D97-AF65-F5344CB8AC3E}">
        <p14:creationId xmlns:p14="http://schemas.microsoft.com/office/powerpoint/2010/main" val="121008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89B6-4A7A-48B3-8A03-F1AF7144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107" y="1008082"/>
            <a:ext cx="7958331" cy="1077229"/>
          </a:xfrm>
        </p:spPr>
        <p:txBody>
          <a:bodyPr/>
          <a:lstStyle/>
          <a:p>
            <a:pPr algn="l"/>
            <a:r>
              <a:rPr lang="en-US" dirty="0"/>
              <a:t>Clarke-Wright Routes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8554E-88D4-404C-8CD4-CD115ADCF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" y="519097"/>
            <a:ext cx="5500864" cy="28686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6F3029-92A4-4620-9B4D-BB8DF908AE14}"/>
              </a:ext>
            </a:extLst>
          </p:cNvPr>
          <p:cNvSpPr txBox="1"/>
          <p:nvPr/>
        </p:nvSpPr>
        <p:spPr>
          <a:xfrm>
            <a:off x="1338960" y="2976555"/>
            <a:ext cx="32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Collection Week 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F869A4-5CF9-4E02-92FF-CBC6DFD3E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0614"/>
            <a:ext cx="5591169" cy="2915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ABC230-28B4-453A-A927-FA24E31E4BF6}"/>
              </a:ext>
            </a:extLst>
          </p:cNvPr>
          <p:cNvSpPr txBox="1"/>
          <p:nvPr/>
        </p:nvSpPr>
        <p:spPr>
          <a:xfrm>
            <a:off x="1164427" y="6024576"/>
            <a:ext cx="326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&gt;45% Collection Week I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112DBC2D-1F8A-495D-B787-C44140797828}"/>
              </a:ext>
            </a:extLst>
          </p:cNvPr>
          <p:cNvSpPr/>
          <p:nvPr/>
        </p:nvSpPr>
        <p:spPr>
          <a:xfrm>
            <a:off x="2761680" y="1706864"/>
            <a:ext cx="167640" cy="1838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253DBB9E-92B0-442B-8218-4CA45FDD5C0B}"/>
              </a:ext>
            </a:extLst>
          </p:cNvPr>
          <p:cNvSpPr/>
          <p:nvPr/>
        </p:nvSpPr>
        <p:spPr>
          <a:xfrm>
            <a:off x="2687386" y="4745355"/>
            <a:ext cx="167640" cy="1838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A8C26B71-A9E2-42F8-9763-B2B362F527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8257980"/>
              </p:ext>
            </p:extLst>
          </p:nvPr>
        </p:nvGraphicFramePr>
        <p:xfrm>
          <a:off x="6541111" y="2283621"/>
          <a:ext cx="4000499" cy="3740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7287">
                  <a:extLst>
                    <a:ext uri="{9D8B030D-6E8A-4147-A177-3AD203B41FA5}">
                      <a16:colId xmlns:a16="http://schemas.microsoft.com/office/drawing/2014/main" val="1990145674"/>
                    </a:ext>
                  </a:extLst>
                </a:gridCol>
                <a:gridCol w="1347788">
                  <a:extLst>
                    <a:ext uri="{9D8B030D-6E8A-4147-A177-3AD203B41FA5}">
                      <a16:colId xmlns:a16="http://schemas.microsoft.com/office/drawing/2014/main" val="2477393289"/>
                    </a:ext>
                  </a:extLst>
                </a:gridCol>
                <a:gridCol w="1495424">
                  <a:extLst>
                    <a:ext uri="{9D8B030D-6E8A-4147-A177-3AD203B41FA5}">
                      <a16:colId xmlns:a16="http://schemas.microsoft.com/office/drawing/2014/main" val="337708123"/>
                    </a:ext>
                  </a:extLst>
                </a:gridCol>
              </a:tblGrid>
              <a:tr h="607840">
                <a:tc rowSpan="2"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pPr algn="ctr"/>
                      <a:r>
                        <a:rPr lang="en-US" sz="1600" dirty="0"/>
                        <a:t>Weeks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Number of Stops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674922"/>
                  </a:ext>
                </a:extLst>
              </a:tr>
              <a:tr h="60784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Full Collection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&gt; 45% Collection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019772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dirty="0"/>
                        <a:t>Week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067596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dirty="0"/>
                        <a:t>Week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394988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dirty="0"/>
                        <a:t>Week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521495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dirty="0"/>
                        <a:t>Week 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987917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dirty="0"/>
                        <a:t>Week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737620"/>
                  </a:ext>
                </a:extLst>
              </a:tr>
              <a:tr h="389231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2,505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1770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61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0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A61A-187C-4DAD-B9C7-493AE71E1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13" y="-1"/>
            <a:ext cx="10331457" cy="1040143"/>
          </a:xfrm>
          <a:solidFill>
            <a:srgbClr val="FFFFFF"/>
          </a:solidFill>
        </p:spPr>
        <p:txBody>
          <a:bodyPr/>
          <a:lstStyle/>
          <a:p>
            <a:pPr algn="l"/>
            <a:r>
              <a:rPr lang="en-US" dirty="0"/>
              <a:t>Routes Using Clarke-Wright (Full Case)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4FFA5-46F8-43A0-919E-E1CB13B34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50" t="13878" r="15553" b="6828"/>
          <a:stretch/>
        </p:blipFill>
        <p:spPr>
          <a:xfrm>
            <a:off x="3109900" y="1079045"/>
            <a:ext cx="5929311" cy="50387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3BD9B77-B50D-4A57-80D4-F9A9862D3603}"/>
              </a:ext>
            </a:extLst>
          </p:cNvPr>
          <p:cNvSpPr/>
          <p:nvPr/>
        </p:nvSpPr>
        <p:spPr>
          <a:xfrm rot="18987736">
            <a:off x="3919257" y="2483934"/>
            <a:ext cx="5348751" cy="2522571"/>
          </a:xfrm>
          <a:prstGeom prst="rect">
            <a:avLst/>
          </a:prstGeom>
          <a:blipFill dpi="0" rotWithShape="1">
            <a:blip r:embed="rId4">
              <a:alphaModFix amt="54000"/>
            </a:blip>
            <a:srcRect/>
            <a:stretch>
              <a:fillRect/>
            </a:stretch>
          </a:blipFill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669D421D-468B-4170-9BAA-E90CB759BC42}"/>
              </a:ext>
            </a:extLst>
          </p:cNvPr>
          <p:cNvSpPr/>
          <p:nvPr/>
        </p:nvSpPr>
        <p:spPr>
          <a:xfrm>
            <a:off x="6425992" y="3530430"/>
            <a:ext cx="167640" cy="1838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99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2D6B-22EC-4931-B219-66213C0D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00" y="-19498"/>
            <a:ext cx="10375974" cy="1077229"/>
          </a:xfrm>
          <a:solidFill>
            <a:srgbClr val="FFFFFF"/>
          </a:solidFill>
        </p:spPr>
        <p:txBody>
          <a:bodyPr>
            <a:normAutofit/>
          </a:bodyPr>
          <a:lstStyle/>
          <a:p>
            <a:pPr algn="l"/>
            <a:r>
              <a:rPr lang="en-US" sz="3200" dirty="0"/>
              <a:t>Miles Travelled Using Clarke-Wright Algorithm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3E209F1-1B51-4365-A4F8-494C189D3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169413"/>
              </p:ext>
            </p:extLst>
          </p:nvPr>
        </p:nvGraphicFramePr>
        <p:xfrm>
          <a:off x="942969" y="1509708"/>
          <a:ext cx="992505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A7BB8-3416-4D06-B0F7-FBB12323BAD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33087" y="5484488"/>
          <a:ext cx="649287" cy="8226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49287">
                  <a:extLst>
                    <a:ext uri="{9D8B030D-6E8A-4147-A177-3AD203B41FA5}">
                      <a16:colId xmlns:a16="http://schemas.microsoft.com/office/drawing/2014/main" val="1437028180"/>
                    </a:ext>
                  </a:extLst>
                </a:gridCol>
              </a:tblGrid>
              <a:tr h="319685">
                <a:tc>
                  <a:txBody>
                    <a:bodyPr/>
                    <a:lstStyle/>
                    <a:p>
                      <a:r>
                        <a:rPr lang="en-US" sz="11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715558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dirty="0"/>
                        <a:t>407.45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634530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r>
                        <a:rPr lang="en-US" sz="105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334.25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5383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67328A-F47A-45CD-8D74-12E395A634EA}"/>
              </a:ext>
            </a:extLst>
          </p:cNvPr>
          <p:cNvSpPr/>
          <p:nvPr/>
        </p:nvSpPr>
        <p:spPr>
          <a:xfrm>
            <a:off x="7710488" y="3500438"/>
            <a:ext cx="2038350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17.96% Decrease in Miles Travelled Over 5 Weeks</a:t>
            </a:r>
          </a:p>
        </p:txBody>
      </p:sp>
    </p:spTree>
    <p:extLst>
      <p:ext uri="{BB962C8B-B14F-4D97-AF65-F5344CB8AC3E}">
        <p14:creationId xmlns:p14="http://schemas.microsoft.com/office/powerpoint/2010/main" val="2129008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2D6B-22EC-4931-B219-66213C0D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38" y="-2949"/>
            <a:ext cx="10334095" cy="1077229"/>
          </a:xfrm>
          <a:solidFill>
            <a:srgbClr val="FFFFFF"/>
          </a:solidFill>
        </p:spPr>
        <p:txBody>
          <a:bodyPr>
            <a:normAutofit/>
          </a:bodyPr>
          <a:lstStyle/>
          <a:p>
            <a:pPr algn="l"/>
            <a:r>
              <a:rPr lang="en-US" sz="3200" dirty="0"/>
              <a:t>WCCI Metric Comparison Clarke-Wright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3E209F1-1B51-4365-A4F8-494C189D3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641329"/>
              </p:ext>
            </p:extLst>
          </p:nvPr>
        </p:nvGraphicFramePr>
        <p:xfrm>
          <a:off x="942969" y="1509708"/>
          <a:ext cx="992505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4A7BB8-3416-4D06-B0F7-FBB12323B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7679"/>
              </p:ext>
            </p:extLst>
          </p:nvPr>
        </p:nvGraphicFramePr>
        <p:xfrm>
          <a:off x="10733086" y="5484488"/>
          <a:ext cx="675143" cy="80754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5143">
                  <a:extLst>
                    <a:ext uri="{9D8B030D-6E8A-4147-A177-3AD203B41FA5}">
                      <a16:colId xmlns:a16="http://schemas.microsoft.com/office/drawing/2014/main" val="1437028180"/>
                    </a:ext>
                  </a:extLst>
                </a:gridCol>
              </a:tblGrid>
              <a:tr h="319685">
                <a:tc>
                  <a:txBody>
                    <a:bodyPr/>
                    <a:lstStyle/>
                    <a:p>
                      <a:r>
                        <a:rPr lang="en-US" sz="1000" dirty="0"/>
                        <a:t>A</a:t>
                      </a:r>
                      <a:r>
                        <a:rPr lang="en-US" sz="900" dirty="0"/>
                        <a:t>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715558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634530"/>
                  </a:ext>
                </a:extLst>
              </a:tr>
              <a:tr h="236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1.0991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6853837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67328A-F47A-45CD-8D74-12E395A634EA}"/>
              </a:ext>
            </a:extLst>
          </p:cNvPr>
          <p:cNvSpPr/>
          <p:nvPr/>
        </p:nvSpPr>
        <p:spPr>
          <a:xfrm>
            <a:off x="9032307" y="1219423"/>
            <a:ext cx="2038350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9.91% avg increase in WCCI over 5 Weeks</a:t>
            </a:r>
          </a:p>
        </p:txBody>
      </p:sp>
    </p:spTree>
    <p:extLst>
      <p:ext uri="{BB962C8B-B14F-4D97-AF65-F5344CB8AC3E}">
        <p14:creationId xmlns:p14="http://schemas.microsoft.com/office/powerpoint/2010/main" val="841608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B82-E27D-4632-A992-4011D9AF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8395" y="3428998"/>
            <a:ext cx="6205824" cy="226855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B2E7-F1B7-42FA-B6D3-082E30AE5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26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tar: 10 Points 16">
            <a:extLst>
              <a:ext uri="{FF2B5EF4-FFF2-40B4-BE49-F238E27FC236}">
                <a16:creationId xmlns:a16="http://schemas.microsoft.com/office/drawing/2014/main" id="{75BCD9AB-D279-45FB-8920-833E4D4EB5FF}"/>
              </a:ext>
            </a:extLst>
          </p:cNvPr>
          <p:cNvSpPr/>
          <p:nvPr/>
        </p:nvSpPr>
        <p:spPr>
          <a:xfrm>
            <a:off x="700091" y="4770611"/>
            <a:ext cx="1996370" cy="1685925"/>
          </a:xfrm>
          <a:prstGeom prst="star10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161466-BC67-49D4-9E26-64FC05935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08" y="1457312"/>
            <a:ext cx="5438126" cy="25717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6CC2E-38D6-43E7-9656-BB6AB5BEA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36" y="0"/>
            <a:ext cx="10338567" cy="1077229"/>
          </a:xfrm>
          <a:solidFill>
            <a:srgbClr val="FFFFFF"/>
          </a:solidFill>
        </p:spPr>
        <p:txBody>
          <a:bodyPr/>
          <a:lstStyle/>
          <a:p>
            <a:pPr algn="l"/>
            <a:r>
              <a:rPr lang="en-US" dirty="0"/>
              <a:t>Potential Future Input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CF938-68AF-46CE-AC88-9EFB04447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34" y="1436793"/>
            <a:ext cx="3826749" cy="2845344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46E6EB-FFE2-4F8F-B4C7-09BEAD3A0D57}"/>
              </a:ext>
            </a:extLst>
          </p:cNvPr>
          <p:cNvSpPr/>
          <p:nvPr/>
        </p:nvSpPr>
        <p:spPr>
          <a:xfrm>
            <a:off x="4695834" y="2747948"/>
            <a:ext cx="1566863" cy="752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277A1-C71C-4060-AFD5-D012B19DB654}"/>
              </a:ext>
            </a:extLst>
          </p:cNvPr>
          <p:cNvSpPr txBox="1"/>
          <p:nvPr/>
        </p:nvSpPr>
        <p:spPr>
          <a:xfrm>
            <a:off x="758134" y="5288515"/>
            <a:ext cx="19383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New Route With Minimal Travel Distance</a:t>
            </a: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9D1EA50B-9333-4951-8826-EDB506AECFAB}"/>
              </a:ext>
            </a:extLst>
          </p:cNvPr>
          <p:cNvSpPr/>
          <p:nvPr/>
        </p:nvSpPr>
        <p:spPr>
          <a:xfrm rot="10800000">
            <a:off x="9296403" y="4029060"/>
            <a:ext cx="2057400" cy="2115204"/>
          </a:xfrm>
          <a:prstGeom prst="bentArrow">
            <a:avLst>
              <a:gd name="adj1" fmla="val 21296"/>
              <a:gd name="adj2" fmla="val 21875"/>
              <a:gd name="adj3" fmla="val 25000"/>
              <a:gd name="adj4" fmla="val 446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CEE281-85BA-45FB-9D6D-56E2F7ABF297}"/>
              </a:ext>
            </a:extLst>
          </p:cNvPr>
          <p:cNvSpPr txBox="1"/>
          <p:nvPr/>
        </p:nvSpPr>
        <p:spPr>
          <a:xfrm>
            <a:off x="9534744" y="5528943"/>
            <a:ext cx="193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B0BFEE-8205-4719-9D77-0C743D967EEA}"/>
              </a:ext>
            </a:extLst>
          </p:cNvPr>
          <p:cNvSpPr/>
          <p:nvPr/>
        </p:nvSpPr>
        <p:spPr>
          <a:xfrm>
            <a:off x="7303291" y="4833935"/>
            <a:ext cx="1738312" cy="1647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Fill Status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9D13F-82AD-4C6D-A180-E836179A5287}"/>
              </a:ext>
            </a:extLst>
          </p:cNvPr>
          <p:cNvSpPr/>
          <p:nvPr/>
        </p:nvSpPr>
        <p:spPr>
          <a:xfrm>
            <a:off x="4063602" y="4833935"/>
            <a:ext cx="1738312" cy="16478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 Fill Status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6ED1F1E-992D-414F-AC5A-FAC08D37320A}"/>
              </a:ext>
            </a:extLst>
          </p:cNvPr>
          <p:cNvSpPr/>
          <p:nvPr/>
        </p:nvSpPr>
        <p:spPr>
          <a:xfrm rot="10800000">
            <a:off x="5929314" y="5024435"/>
            <a:ext cx="1173943" cy="1119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1DF50A-9AB5-47EE-A741-C74F602CB422}"/>
              </a:ext>
            </a:extLst>
          </p:cNvPr>
          <p:cNvSpPr txBox="1"/>
          <p:nvPr/>
        </p:nvSpPr>
        <p:spPr>
          <a:xfrm>
            <a:off x="4733934" y="2970296"/>
            <a:ext cx="1938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Learning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842AA4-9E93-4525-88D6-22FE1FFF13EF}"/>
              </a:ext>
            </a:extLst>
          </p:cNvPr>
          <p:cNvSpPr/>
          <p:nvPr/>
        </p:nvSpPr>
        <p:spPr>
          <a:xfrm rot="10800000">
            <a:off x="2725941" y="5097351"/>
            <a:ext cx="1173943" cy="982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F35E34-7415-4447-85E8-5CA88CA56A7F}"/>
              </a:ext>
            </a:extLst>
          </p:cNvPr>
          <p:cNvSpPr txBox="1"/>
          <p:nvPr/>
        </p:nvSpPr>
        <p:spPr>
          <a:xfrm>
            <a:off x="5929299" y="5411675"/>
            <a:ext cx="1938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Hidden Markov</a:t>
            </a:r>
          </a:p>
          <a:p>
            <a:r>
              <a:rPr lang="en-US" sz="1200" dirty="0"/>
              <a:t>       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21157-724A-4B06-952B-8E27D26975FB}"/>
              </a:ext>
            </a:extLst>
          </p:cNvPr>
          <p:cNvSpPr txBox="1"/>
          <p:nvPr/>
        </p:nvSpPr>
        <p:spPr>
          <a:xfrm>
            <a:off x="2843234" y="5349399"/>
            <a:ext cx="1133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Route Algorithm</a:t>
            </a:r>
          </a:p>
        </p:txBody>
      </p:sp>
    </p:spTree>
    <p:extLst>
      <p:ext uri="{BB962C8B-B14F-4D97-AF65-F5344CB8AC3E}">
        <p14:creationId xmlns:p14="http://schemas.microsoft.com/office/powerpoint/2010/main" val="933405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A916-DCC9-4433-82B6-FB1B4A1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884" y="0"/>
            <a:ext cx="10353915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38D1-11E7-4562-B712-C43D2F86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215" y="1053780"/>
            <a:ext cx="9958754" cy="4866371"/>
          </a:xfrm>
        </p:spPr>
        <p:txBody>
          <a:bodyPr>
            <a:normAutofit/>
          </a:bodyPr>
          <a:lstStyle/>
          <a:p>
            <a:r>
              <a:rPr lang="en-US" dirty="0"/>
              <a:t>Implications:</a:t>
            </a:r>
          </a:p>
          <a:p>
            <a:pPr lvl="1"/>
            <a:r>
              <a:rPr lang="en-US" dirty="0"/>
              <a:t>Routing using known fill status can improve overall efficiency of system</a:t>
            </a:r>
          </a:p>
          <a:p>
            <a:pPr lvl="1"/>
            <a:r>
              <a:rPr lang="en-US" dirty="0"/>
              <a:t>Future developments in fill detection must be complemented with appropriate strategies</a:t>
            </a:r>
          </a:p>
          <a:p>
            <a:r>
              <a:rPr lang="en-US" dirty="0"/>
              <a:t>Limitations: </a:t>
            </a:r>
          </a:p>
          <a:p>
            <a:pPr lvl="1"/>
            <a:r>
              <a:rPr lang="en-US" dirty="0"/>
              <a:t>Assumption that every household generates a similar amount of trash each week </a:t>
            </a:r>
          </a:p>
          <a:p>
            <a:r>
              <a:rPr lang="en-US" dirty="0"/>
              <a:t>Future Work: </a:t>
            </a:r>
          </a:p>
          <a:p>
            <a:pPr lvl="1"/>
            <a:r>
              <a:rPr lang="en-US" dirty="0"/>
              <a:t>Consider problem </a:t>
            </a:r>
            <a:r>
              <a:rPr lang="en-US" dirty="0" err="1"/>
              <a:t>statemet</a:t>
            </a:r>
            <a:r>
              <a:rPr lang="en-US" dirty="0"/>
              <a:t> where which houses trash is collected from is optional</a:t>
            </a:r>
          </a:p>
        </p:txBody>
      </p:sp>
    </p:spTree>
    <p:extLst>
      <p:ext uri="{BB962C8B-B14F-4D97-AF65-F5344CB8AC3E}">
        <p14:creationId xmlns:p14="http://schemas.microsoft.com/office/powerpoint/2010/main" val="399145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aste collection">
            <a:extLst>
              <a:ext uri="{FF2B5EF4-FFF2-40B4-BE49-F238E27FC236}">
                <a16:creationId xmlns:a16="http://schemas.microsoft.com/office/drawing/2014/main" id="{A94EBFE5-D736-48EA-9A39-721DD0D18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78"/>
          <a:stretch/>
        </p:blipFill>
        <p:spPr bwMode="auto">
          <a:xfrm>
            <a:off x="966788" y="4833938"/>
            <a:ext cx="661987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9990D6-ACB4-4E7C-BBA2-4796F33C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82" y="445583"/>
            <a:ext cx="10339582" cy="63021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Problem Definition: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AB73-6FF1-4259-A6B5-1E5E440B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673" y="1162050"/>
            <a:ext cx="5386387" cy="32813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Solid waste collection follows static view: Waste is collected from every collection point</a:t>
            </a:r>
          </a:p>
          <a:p>
            <a:r>
              <a:rPr lang="en-US" dirty="0"/>
              <a:t>Opportunity in understanding fill status of collection points and scheduling accordingly in an iterative approach </a:t>
            </a:r>
          </a:p>
          <a:p>
            <a:r>
              <a:rPr lang="en-US" dirty="0"/>
              <a:t>Goal: reduce collection trucks weekly travel</a:t>
            </a:r>
          </a:p>
        </p:txBody>
      </p:sp>
      <p:pic>
        <p:nvPicPr>
          <p:cNvPr id="5" name="Picture 2" descr="Image result for waste collection">
            <a:extLst>
              <a:ext uri="{FF2B5EF4-FFF2-40B4-BE49-F238E27FC236}">
                <a16:creationId xmlns:a16="http://schemas.microsoft.com/office/drawing/2014/main" id="{429352E2-CA92-49D3-B53D-AAF5F62CF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9" t="43378"/>
          <a:stretch/>
        </p:blipFill>
        <p:spPr bwMode="auto">
          <a:xfrm>
            <a:off x="7553325" y="4833937"/>
            <a:ext cx="2847975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waste collection">
            <a:extLst>
              <a:ext uri="{FF2B5EF4-FFF2-40B4-BE49-F238E27FC236}">
                <a16:creationId xmlns:a16="http://schemas.microsoft.com/office/drawing/2014/main" id="{97BF47DB-10A9-4E5B-8FAA-73BBAE861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6" t="43378" r="8921"/>
          <a:stretch/>
        </p:blipFill>
        <p:spPr bwMode="auto">
          <a:xfrm>
            <a:off x="10339388" y="4833936"/>
            <a:ext cx="1062038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municipal solid waste generation">
            <a:extLst>
              <a:ext uri="{FF2B5EF4-FFF2-40B4-BE49-F238E27FC236}">
                <a16:creationId xmlns:a16="http://schemas.microsoft.com/office/drawing/2014/main" id="{B6D8752A-1FE9-4984-9073-3662B6B90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185" y="1162049"/>
            <a:ext cx="4865077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486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921E-6C43-40A2-BA26-D9AB0BC3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750" y="0"/>
            <a:ext cx="10281717" cy="1077229"/>
          </a:xfrm>
          <a:solidFill>
            <a:srgbClr val="FFFFFF"/>
          </a:solidFill>
        </p:spPr>
        <p:txBody>
          <a:bodyPr/>
          <a:lstStyle/>
          <a:p>
            <a:pPr algn="l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C1A90-64B4-402B-879E-E9DFA4D7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8913" y="1181258"/>
            <a:ext cx="7796540" cy="399782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https://www.researchgate.net/publication/327298796_Waste_level_detection_and_HMM_based_collection_scheduling_of_multiple_bins</a:t>
            </a:r>
            <a:endParaRPr lang="en-US" dirty="0"/>
          </a:p>
          <a:p>
            <a:r>
              <a:rPr lang="en-US" dirty="0"/>
              <a:t>Rensselaer Polytechnic Institute, Department of Industrial and Systems Engineering</a:t>
            </a:r>
          </a:p>
          <a:p>
            <a:r>
              <a:rPr lang="en-US" dirty="0"/>
              <a:t>Lehigh University, VRP Solver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81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E307-F49C-4864-9393-94FFC488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14" y="0"/>
            <a:ext cx="10329334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Appendix I: Clarke Wright Savings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A5777-95EC-41F0-ADC6-98EE7DD453F3}"/>
              </a:ext>
            </a:extLst>
          </p:cNvPr>
          <p:cNvSpPr txBox="1">
            <a:spLocks/>
          </p:cNvSpPr>
          <p:nvPr/>
        </p:nvSpPr>
        <p:spPr>
          <a:xfrm>
            <a:off x="1141793" y="2714933"/>
            <a:ext cx="9313334" cy="3997828"/>
          </a:xfrm>
          <a:prstGeom prst="rect">
            <a:avLst/>
          </a:prstGeom>
        </p:spPr>
        <p:txBody>
          <a:bodyPr/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200" dirty="0"/>
              <a:t>STEP 1: Calculate the savings s(</a:t>
            </a:r>
            <a:r>
              <a:rPr lang="en-US" sz="1200" dirty="0" err="1"/>
              <a:t>i</a:t>
            </a:r>
            <a:r>
              <a:rPr lang="en-US" sz="1200" dirty="0"/>
              <a:t>, j) = d(D, </a:t>
            </a:r>
            <a:r>
              <a:rPr lang="en-US" sz="1200" dirty="0" err="1"/>
              <a:t>i</a:t>
            </a:r>
            <a:r>
              <a:rPr lang="en-US" sz="1200" dirty="0"/>
              <a:t>) + d(D, j) - d(</a:t>
            </a:r>
            <a:r>
              <a:rPr lang="en-US" sz="1200" dirty="0" err="1"/>
              <a:t>i</a:t>
            </a:r>
            <a:r>
              <a:rPr lang="en-US" sz="1200" dirty="0"/>
              <a:t>, j) for every pair (</a:t>
            </a:r>
            <a:r>
              <a:rPr lang="en-US" sz="1200" dirty="0" err="1"/>
              <a:t>i</a:t>
            </a:r>
            <a:r>
              <a:rPr lang="en-US" sz="1200" dirty="0"/>
              <a:t>, j) of demand points.</a:t>
            </a:r>
          </a:p>
          <a:p>
            <a:pPr lvl="1"/>
            <a:r>
              <a:rPr lang="en-US" sz="1200" dirty="0"/>
              <a:t>STEP 2: Rank the savings s(</a:t>
            </a:r>
            <a:r>
              <a:rPr lang="en-US" sz="1200" dirty="0" err="1"/>
              <a:t>i</a:t>
            </a:r>
            <a:r>
              <a:rPr lang="en-US" sz="1200" dirty="0"/>
              <a:t>, j) and list them in descending order of magnitude. This creates the "savings list." Process the savings list beginning with the topmost entry in the list (the largest s(</a:t>
            </a:r>
            <a:r>
              <a:rPr lang="en-US" sz="1200" dirty="0" err="1"/>
              <a:t>i</a:t>
            </a:r>
            <a:r>
              <a:rPr lang="en-US" sz="1200" dirty="0"/>
              <a:t>, j)).</a:t>
            </a:r>
          </a:p>
          <a:p>
            <a:pPr lvl="1"/>
            <a:r>
              <a:rPr lang="en-US" sz="1200" dirty="0"/>
              <a:t>STEP 3: For the savings s(</a:t>
            </a:r>
            <a:r>
              <a:rPr lang="en-US" sz="1200" dirty="0" err="1"/>
              <a:t>i</a:t>
            </a:r>
            <a:r>
              <a:rPr lang="en-US" sz="1200" dirty="0"/>
              <a:t>, j) under consideration, include link (</a:t>
            </a:r>
            <a:r>
              <a:rPr lang="en-US" sz="1200" dirty="0" err="1"/>
              <a:t>i</a:t>
            </a:r>
            <a:r>
              <a:rPr lang="en-US" sz="1200" dirty="0"/>
              <a:t>, j) in a route if no route constraints will be violated through the inclusion of (</a:t>
            </a:r>
            <a:r>
              <a:rPr lang="en-US" sz="1200" dirty="0" err="1"/>
              <a:t>i</a:t>
            </a:r>
            <a:r>
              <a:rPr lang="en-US" sz="1200" dirty="0"/>
              <a:t>, j) in a route, and if:</a:t>
            </a:r>
          </a:p>
          <a:p>
            <a:pPr lvl="2"/>
            <a:r>
              <a:rPr lang="en-US" sz="1000" dirty="0"/>
              <a:t>a. Either, neither </a:t>
            </a:r>
            <a:r>
              <a:rPr lang="en-US" sz="1000" dirty="0" err="1"/>
              <a:t>i</a:t>
            </a:r>
            <a:r>
              <a:rPr lang="en-US" sz="1000" dirty="0"/>
              <a:t> nor j have already been assigned to a route, in which case a new route is initiated including both </a:t>
            </a:r>
            <a:r>
              <a:rPr lang="en-US" sz="1000" dirty="0" err="1"/>
              <a:t>i</a:t>
            </a:r>
            <a:r>
              <a:rPr lang="en-US" sz="1000" dirty="0"/>
              <a:t> and j.</a:t>
            </a:r>
          </a:p>
          <a:p>
            <a:pPr lvl="2"/>
            <a:r>
              <a:rPr lang="en-US" sz="1000" dirty="0"/>
              <a:t>b. Or, exactly one of the two points (</a:t>
            </a:r>
            <a:r>
              <a:rPr lang="en-US" sz="1000" dirty="0" err="1"/>
              <a:t>i</a:t>
            </a:r>
            <a:r>
              <a:rPr lang="en-US" sz="1000" dirty="0"/>
              <a:t> or j) has already been included in an existing route and that point is not interior to that route (a point is interior to a route if it is not adjacent to the </a:t>
            </a:r>
            <a:r>
              <a:rPr lang="en-US" sz="1000" dirty="0" err="1"/>
              <a:t>dpoints</a:t>
            </a:r>
            <a:r>
              <a:rPr lang="en-US" sz="1000" dirty="0"/>
              <a:t>), in which case the link (</a:t>
            </a:r>
            <a:r>
              <a:rPr lang="en-US" sz="1000" dirty="0" err="1"/>
              <a:t>i</a:t>
            </a:r>
            <a:r>
              <a:rPr lang="en-US" sz="1000" dirty="0"/>
              <a:t>, j) is added to that same route.</a:t>
            </a:r>
          </a:p>
          <a:p>
            <a:pPr lvl="2"/>
            <a:r>
              <a:rPr lang="en-US" sz="1000" dirty="0"/>
              <a:t>c. Or, both </a:t>
            </a:r>
            <a:r>
              <a:rPr lang="en-US" sz="1000" dirty="0" err="1"/>
              <a:t>i</a:t>
            </a:r>
            <a:r>
              <a:rPr lang="en-US" sz="1000" dirty="0"/>
              <a:t> and j have already been included in two different existing routes and neither point is interior to its route, in which case the two routes are merged.</a:t>
            </a:r>
          </a:p>
          <a:p>
            <a:pPr lvl="1"/>
            <a:r>
              <a:rPr lang="en-US" sz="1200" dirty="0"/>
              <a:t>STEP 4: If the savings list s(</a:t>
            </a:r>
            <a:r>
              <a:rPr lang="en-US" sz="1200" dirty="0" err="1"/>
              <a:t>i</a:t>
            </a:r>
            <a:r>
              <a:rPr lang="en-US" sz="1200" dirty="0"/>
              <a:t>, j) has not been exhausted, return to Step 3, processing the next entry in the list; otherwise, stop: the solution to the VRP consists of the routes created during Step 3. (Any points that have not been assigned to a route during Step 3 must each be served by a vehicle route that begins at the depot D visits the unassigned point and returns to D.)</a:t>
            </a:r>
          </a:p>
        </p:txBody>
      </p:sp>
      <p:pic>
        <p:nvPicPr>
          <p:cNvPr id="2050" name="Picture 2" descr="http://web.mit.edu/course/other/urban_or_book/OldFiles/www/book/chapter6/images6/form6.12.gif">
            <a:extLst>
              <a:ext uri="{FF2B5EF4-FFF2-40B4-BE49-F238E27FC236}">
                <a16:creationId xmlns:a16="http://schemas.microsoft.com/office/drawing/2014/main" id="{D88A0F78-9F92-4519-B3F9-BAD451DAF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31" y="1611087"/>
            <a:ext cx="47625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4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B82-E27D-4632-A992-4011D9AF1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B2E7-F1B7-42FA-B6D3-082E30AE5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3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0F9BD-78B5-4706-9541-79D044A0A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399" y="0"/>
            <a:ext cx="10373639" cy="1077229"/>
          </a:xfrm>
          <a:solidFill>
            <a:schemeClr val="bg2"/>
          </a:solidFill>
        </p:spPr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Our Problem: VRPPD Instance of TSP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FB0E-23BB-49FE-AEEC-15B693807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24" y="1573145"/>
            <a:ext cx="9374751" cy="3997828"/>
          </a:xfrm>
        </p:spPr>
        <p:txBody>
          <a:bodyPr/>
          <a:lstStyle/>
          <a:p>
            <a:r>
              <a:rPr lang="en-US" dirty="0"/>
              <a:t>Vehicle Routing Problem with Pickup and Delivery (VRPPD): A number of goods need to be moved from certain pickup locations to other delivery locations</a:t>
            </a:r>
          </a:p>
          <a:p>
            <a:r>
              <a:rPr lang="en-US" dirty="0"/>
              <a:t>The goal is to find optimal routes for a fleet of vehicles to visit the pickup and drop-off locations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18B89-C65B-486F-8A91-2996F1F18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459" y="3974827"/>
            <a:ext cx="7368419" cy="3093630"/>
          </a:xfrm>
          <a:prstGeom prst="rect">
            <a:avLst/>
          </a:prstGeom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73A9E01E-779E-4788-83AF-F0E645B31846}"/>
              </a:ext>
            </a:extLst>
          </p:cNvPr>
          <p:cNvSpPr/>
          <p:nvPr/>
        </p:nvSpPr>
        <p:spPr>
          <a:xfrm>
            <a:off x="6066973" y="4804229"/>
            <a:ext cx="299962" cy="532190"/>
          </a:xfrm>
          <a:prstGeom prst="star5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7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6419-7DB5-4EFD-9242-010B681A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633" y="26992"/>
            <a:ext cx="10369980" cy="1077229"/>
          </a:xfrm>
          <a:solidFill>
            <a:schemeClr val="bg2"/>
          </a:solidFill>
        </p:spPr>
        <p:txBody>
          <a:bodyPr/>
          <a:lstStyle/>
          <a:p>
            <a:pPr algn="l"/>
            <a:r>
              <a:rPr lang="en-US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60285-B6BF-4910-962E-BD6B36075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2877" y="521691"/>
                <a:ext cx="7796540" cy="6854355"/>
              </a:xfrm>
            </p:spPr>
            <p:txBody>
              <a:bodyPr/>
              <a:lstStyle/>
              <a:p>
                <a:r>
                  <a:rPr lang="en-US" dirty="0"/>
                  <a:t>Objective Function: Minimize Travel Distance: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∗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𝒊𝒋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Constraint I: exactly one arc enters each vertex associated with a customer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 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m:rPr>
                              <m:lit/>
                            </m:r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Constraint II: exactly one arc leaves each vertex associated with a customer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  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m:rPr>
                              <m:lit/>
                            </m:r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60285-B6BF-4910-962E-BD6B36075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2877" y="521691"/>
                <a:ext cx="7796540" cy="6854355"/>
              </a:xfrm>
              <a:blipFill>
                <a:blip r:embed="rId3"/>
                <a:stretch>
                  <a:fillRect l="-547" r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E26150-4F21-4857-A671-60A0DEAABBF8}"/>
              </a:ext>
            </a:extLst>
          </p:cNvPr>
          <p:cNvCxnSpPr/>
          <p:nvPr/>
        </p:nvCxnSpPr>
        <p:spPr>
          <a:xfrm>
            <a:off x="10435770" y="3415695"/>
            <a:ext cx="0" cy="943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13B693-65FA-41DB-9268-ADEA410C10E4}"/>
              </a:ext>
            </a:extLst>
          </p:cNvPr>
          <p:cNvCxnSpPr/>
          <p:nvPr/>
        </p:nvCxnSpPr>
        <p:spPr>
          <a:xfrm>
            <a:off x="10457544" y="5232397"/>
            <a:ext cx="0" cy="943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286B47-AD42-42D8-A457-5CC94E938DED}"/>
              </a:ext>
            </a:extLst>
          </p:cNvPr>
          <p:cNvSpPr/>
          <p:nvPr/>
        </p:nvSpPr>
        <p:spPr>
          <a:xfrm>
            <a:off x="9821331" y="2671837"/>
            <a:ext cx="122161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Customer 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60527-55CD-496C-BC49-F0AB5369B553}"/>
              </a:ext>
            </a:extLst>
          </p:cNvPr>
          <p:cNvCxnSpPr/>
          <p:nvPr/>
        </p:nvCxnSpPr>
        <p:spPr>
          <a:xfrm>
            <a:off x="10433354" y="1536089"/>
            <a:ext cx="0" cy="943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14FF613-7343-4D41-ADC5-983E2C352014}"/>
              </a:ext>
            </a:extLst>
          </p:cNvPr>
          <p:cNvSpPr/>
          <p:nvPr/>
        </p:nvSpPr>
        <p:spPr>
          <a:xfrm>
            <a:off x="9821331" y="4543716"/>
            <a:ext cx="1221617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Customer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1CBAAD-80ED-45CB-A87D-960DC8BF6A61}"/>
                  </a:ext>
                </a:extLst>
              </p:cNvPr>
              <p:cNvSpPr txBox="1"/>
              <p:nvPr/>
            </p:nvSpPr>
            <p:spPr>
              <a:xfrm>
                <a:off x="10576076" y="1785257"/>
                <a:ext cx="39188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1CBAAD-80ED-45CB-A87D-960DC8BF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76" y="1785257"/>
                <a:ext cx="391884" cy="391646"/>
              </a:xfrm>
              <a:prstGeom prst="rect">
                <a:avLst/>
              </a:prstGeom>
              <a:blipFill>
                <a:blip r:embed="rId4"/>
                <a:stretch>
                  <a:fillRect r="-15625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DD02-7DF9-467A-9298-3F793B3EC5F9}"/>
                  </a:ext>
                </a:extLst>
              </p:cNvPr>
              <p:cNvSpPr txBox="1"/>
              <p:nvPr/>
            </p:nvSpPr>
            <p:spPr>
              <a:xfrm>
                <a:off x="10576076" y="3640329"/>
                <a:ext cx="39188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DDDD02-7DF9-467A-9298-3F793B3EC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76" y="3640329"/>
                <a:ext cx="391884" cy="391646"/>
              </a:xfrm>
              <a:prstGeom prst="rect">
                <a:avLst/>
              </a:prstGeom>
              <a:blipFill>
                <a:blip r:embed="rId5"/>
                <a:stretch>
                  <a:fillRect r="-156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CC0954-1E6F-4A2D-B57A-AF924CDDF64D}"/>
                  </a:ext>
                </a:extLst>
              </p:cNvPr>
              <p:cNvSpPr txBox="1"/>
              <p:nvPr/>
            </p:nvSpPr>
            <p:spPr>
              <a:xfrm>
                <a:off x="10576076" y="5508288"/>
                <a:ext cx="39188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CC0954-1E6F-4A2D-B57A-AF924CDDF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6076" y="5508288"/>
                <a:ext cx="391884" cy="391646"/>
              </a:xfrm>
              <a:prstGeom prst="rect">
                <a:avLst/>
              </a:prstGeom>
              <a:blipFill>
                <a:blip r:embed="rId6"/>
                <a:stretch>
                  <a:fillRect r="-15625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2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76419-7DB5-4EFD-9242-010B681A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20" y="0"/>
            <a:ext cx="10350929" cy="1077229"/>
          </a:xfrm>
          <a:solidFill>
            <a:schemeClr val="bg2"/>
          </a:solidFill>
        </p:spPr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Model continued.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60285-B6BF-4910-962E-BD6B360758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03927" y="1674386"/>
                <a:ext cx="9586913" cy="5376863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Constraint III and IV: number of vehicles leaving the depot is the same as the number entering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Constraint V: capacity cut constraints, imposing that the routes must be connected and that the demand on each route must not exceed the vehicle capacity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∀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𝑺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⊆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</m:nary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0},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Constraint VI: Integrality Constraints: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∀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60285-B6BF-4910-962E-BD6B360758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927" y="1674386"/>
                <a:ext cx="9586913" cy="5376863"/>
              </a:xfrm>
              <a:blipFill>
                <a:blip r:embed="rId3"/>
                <a:stretch>
                  <a:fillRect l="-191" t="-6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1555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990D6-ACB4-4E7C-BBA2-4796F33C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84" y="0"/>
            <a:ext cx="10383316" cy="1077229"/>
          </a:xfrm>
          <a:solidFill>
            <a:schemeClr val="bg2"/>
          </a:solidFill>
        </p:spPr>
        <p:txBody>
          <a:bodyPr/>
          <a:lstStyle/>
          <a:p>
            <a:pPr algn="l"/>
            <a:br>
              <a:rPr lang="en-US" dirty="0"/>
            </a:br>
            <a:r>
              <a:rPr lang="en-US" dirty="0"/>
              <a:t>NP Hardness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AB73-6FF1-4259-A6B5-1E5E440B5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1799768"/>
            <a:ext cx="7915124" cy="5834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VRP is NP hard combinatorial optimization problem that can be exactly solved only for small instances of the problem. </a:t>
            </a:r>
          </a:p>
          <a:p>
            <a:r>
              <a:rPr lang="en-US" dirty="0"/>
              <a:t>NP-hard problems are problems for which there is no known polynomial algorithm, so that the time to find a solution grows exponentially with problem size. </a:t>
            </a:r>
          </a:p>
          <a:p>
            <a:r>
              <a:rPr lang="en-US" dirty="0"/>
              <a:t>TSP has to visit 1 to n. Trivial Solution O(n!) permutations:</a:t>
            </a:r>
          </a:p>
          <a:p>
            <a:r>
              <a:rPr lang="en-US" dirty="0"/>
              <a:t>For problem with 500 points, there are 500! permutations:</a:t>
            </a:r>
          </a:p>
          <a:p>
            <a:pPr lvl="1"/>
            <a:r>
              <a:rPr lang="en-US" dirty="0"/>
              <a:t>1220136825991110068701238785423046926253574342803192842192413588385845373153881997605496447502203281863013616477148203584163378722078177200480785205159329285477907571939330603772960859086270429174547882424912726344305670173270769461062802310452644218878789465754777149863494367781037644274033827365397471386477878495438489595537537990423241061271326984327745715546309977202781014561081188373709531016356324432987029563896628911658974769572087926928871281780070265174507768410719624390394322536422605234945850129918571501248706961568141625359056693423813008856249246891564126775654481886506593847951775360894005745238940335798476363944905313062323749066445048824665075946735862074637925184200459369692981022263971952597190945217823331756934581508552332820762820023402626907898342451712006207714640979456116127629145951237229913340169552363850942885592018727433795173014586357570828355780158735432768888680120399882384702151467605445407663535984174430480128938313896881639487469658817504506926365338175055478128640000000000000000000000000000000000000000000000000000000000000000000000000000000000000000000000000000000000000000000000000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np hard">
            <a:extLst>
              <a:ext uri="{FF2B5EF4-FFF2-40B4-BE49-F238E27FC236}">
                <a16:creationId xmlns:a16="http://schemas.microsoft.com/office/drawing/2014/main" id="{64CB1AD0-A094-4936-9558-B9E61FE95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815" y="1799768"/>
            <a:ext cx="2937505" cy="3635526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71168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C7B82-E27D-4632-A992-4011D9AF1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5" y="3333745"/>
            <a:ext cx="7034499" cy="2268559"/>
          </a:xfrm>
        </p:spPr>
        <p:txBody>
          <a:bodyPr>
            <a:normAutofit/>
          </a:bodyPr>
          <a:lstStyle/>
          <a:p>
            <a:r>
              <a:rPr lang="en-US" sz="5400" dirty="0"/>
              <a:t>Heuristic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AB2E7-F1B7-42FA-B6D3-082E30AE5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904" y="2173532"/>
            <a:ext cx="5357600" cy="1160213"/>
          </a:xfrm>
        </p:spPr>
        <p:txBody>
          <a:bodyPr/>
          <a:lstStyle/>
          <a:p>
            <a:r>
              <a:rPr lang="en-US" dirty="0"/>
              <a:t>This Means we need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BBEE5-BAA3-4BBE-BA71-3F29F4972B4B}"/>
              </a:ext>
            </a:extLst>
          </p:cNvPr>
          <p:cNvSpPr/>
          <p:nvPr/>
        </p:nvSpPr>
        <p:spPr>
          <a:xfrm>
            <a:off x="2462504" y="43806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“A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heuristic technique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(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dirty="0" err="1">
                <a:solidFill>
                  <a:srgbClr val="0B0080"/>
                </a:solidFill>
                <a:latin typeface="Arial" panose="020B0604020202020204" pitchFamily="34" charset="0"/>
                <a:hlinkClick r:id="rId3" tooltip="Help:IPA/English"/>
              </a:rPr>
              <a:t>hjʊəˈrɪstɪk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3" tooltip="Help:IPA/English"/>
              </a:rPr>
              <a:t>/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; </a:t>
            </a:r>
            <a:r>
              <a:rPr lang="en-US" dirty="0">
                <a:solidFill>
                  <a:srgbClr val="0B0080"/>
                </a:solidFill>
                <a:latin typeface="Arial" panose="020B0604020202020204" pitchFamily="34" charset="0"/>
                <a:hlinkClick r:id="rId4" tooltip="Ancient Greek language"/>
              </a:rPr>
              <a:t>Ancient Greek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: 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εὑρίσκω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"find" or "discover"), often called simply a </a:t>
            </a: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heuristic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is any approach to problem solving or self-discovery that employs a practical method, not guaranteed to be optimal, perfect, logical, or rational, but instead sufficient for reaching an immediate goal. 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Custom 1">
      <a:dk1>
        <a:sysClr val="windowText" lastClr="000000"/>
      </a:dk1>
      <a:lt1>
        <a:srgbClr val="1F2D29"/>
      </a:lt1>
      <a:dk2>
        <a:srgbClr val="FFFFFF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1105</TotalTime>
  <Words>1907</Words>
  <Application>Microsoft Office PowerPoint</Application>
  <PresentationFormat>Widescreen</PresentationFormat>
  <Paragraphs>382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Cambria Math</vt:lpstr>
      <vt:lpstr>MS Shell Dlg 2</vt:lpstr>
      <vt:lpstr>Times</vt:lpstr>
      <vt:lpstr>Wingdings</vt:lpstr>
      <vt:lpstr>Wingdings 3</vt:lpstr>
      <vt:lpstr>Madison</vt:lpstr>
      <vt:lpstr>Adaptive Waste Collection Routing </vt:lpstr>
      <vt:lpstr>Business Case</vt:lpstr>
      <vt:lpstr>Problem Definition: </vt:lpstr>
      <vt:lpstr>Modeling</vt:lpstr>
      <vt:lpstr> Our Problem: VRPPD Instance of TSP</vt:lpstr>
      <vt:lpstr>Model</vt:lpstr>
      <vt:lpstr> Model continued. </vt:lpstr>
      <vt:lpstr> NP Hardness</vt:lpstr>
      <vt:lpstr>Heuristic Approach</vt:lpstr>
      <vt:lpstr>PowerPoint Presentation</vt:lpstr>
      <vt:lpstr>PowerPoint Presentation</vt:lpstr>
      <vt:lpstr>Simulating Inputs</vt:lpstr>
      <vt:lpstr>Assumptions</vt:lpstr>
      <vt:lpstr>Geographical Inputs</vt:lpstr>
      <vt:lpstr>Distance Matrix</vt:lpstr>
      <vt:lpstr>Input Simulation</vt:lpstr>
      <vt:lpstr>Solvers</vt:lpstr>
      <vt:lpstr>Solvers</vt:lpstr>
      <vt:lpstr>Results</vt:lpstr>
      <vt:lpstr>Algorithm Comparison</vt:lpstr>
      <vt:lpstr>Waste Collection Composite Index</vt:lpstr>
      <vt:lpstr>Minimum Distance Algorithm Results </vt:lpstr>
      <vt:lpstr>Clarke-Wright Routes</vt:lpstr>
      <vt:lpstr>Routes Using Clarke-Wright (Full Case)</vt:lpstr>
      <vt:lpstr>Miles Travelled Using Clarke-Wright Algorithm</vt:lpstr>
      <vt:lpstr>WCCI Metric Comparison Clarke-Wright</vt:lpstr>
      <vt:lpstr>Conclusion</vt:lpstr>
      <vt:lpstr>Potential Future Input Pipeline</vt:lpstr>
      <vt:lpstr>Conclusion</vt:lpstr>
      <vt:lpstr>References</vt:lpstr>
      <vt:lpstr>Appendix I: Clarke Wright Savings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ALShaye</dc:creator>
  <cp:lastModifiedBy>Omar ALShaye</cp:lastModifiedBy>
  <cp:revision>162</cp:revision>
  <dcterms:created xsi:type="dcterms:W3CDTF">2019-03-03T21:46:15Z</dcterms:created>
  <dcterms:modified xsi:type="dcterms:W3CDTF">2019-03-11T19:54:40Z</dcterms:modified>
</cp:coreProperties>
</file>